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9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4" r:id="rId22"/>
    <p:sldId id="283" r:id="rId23"/>
    <p:sldId id="281" r:id="rId24"/>
    <p:sldId id="279" r:id="rId25"/>
    <p:sldId id="276" r:id="rId26"/>
    <p:sldId id="288" r:id="rId27"/>
    <p:sldId id="282" r:id="rId28"/>
    <p:sldId id="284" r:id="rId29"/>
    <p:sldId id="285" r:id="rId30"/>
    <p:sldId id="287" r:id="rId31"/>
    <p:sldId id="290" r:id="rId32"/>
    <p:sldId id="286" r:id="rId33"/>
    <p:sldId id="278" r:id="rId34"/>
    <p:sldId id="289" r:id="rId35"/>
    <p:sldId id="291" r:id="rId36"/>
    <p:sldId id="293" r:id="rId37"/>
    <p:sldId id="292" r:id="rId38"/>
    <p:sldId id="294" r:id="rId39"/>
  </p:sldIdLst>
  <p:sldSz cx="9144000" cy="5143500" type="screen16x9"/>
  <p:notesSz cx="6858000" cy="9144000"/>
  <p:embeddedFontLst>
    <p:embeddedFont>
      <p:font typeface="Lato" charset="0"/>
      <p:regular r:id="rId41"/>
      <p:bold r:id="rId42"/>
      <p:italic r:id="rId43"/>
      <p:boldItalic r:id="rId44"/>
    </p:embeddedFont>
    <p:embeddedFont>
      <p:font typeface="Comfortaa" charset="0"/>
      <p:regular r:id="rId45"/>
      <p:bold r:id="rId46"/>
    </p:embeddedFont>
    <p:embeddedFont>
      <p:font typeface="Montserrat" charset="-52"/>
      <p:regular r:id="rId47"/>
      <p:bold r:id="rId48"/>
      <p:italic r:id="rId49"/>
      <p:boldItalic r:id="rId50"/>
    </p:embeddedFont>
    <p:embeddedFont>
      <p:font typeface="Calibri"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7" d="100"/>
          <a:sy n="107" d="100"/>
        </p:scale>
        <p:origin x="1038" y="-7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769683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18f9320e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18f9320e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18f9320e0_1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18f9320e0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18f9320e0_1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18f9320e0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18f9320e0_1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18f9320e0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18f9320e0_1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18f9320e0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18f9320e0_1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18f9320e0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18f9320e0_1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18f9320e0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18f9320e0_1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18f9320e0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18f9320e0_1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18f9320e0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18f9320e0_1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18f9320e0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18f9320e0_1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18f9320e0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18f9320e0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18f9320e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18f9320e0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18f9320e0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18f9320e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18f9320e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18f9320e0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18f9320e0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8f9320e0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8f9320e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8f9320e0_1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8f9320e0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18f9320e0_1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18f9320e0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18f9320e0_1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18f9320e0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18f9320e0_1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18f9320e0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body" idx="1"/>
          </p:nvPr>
        </p:nvSpPr>
        <p:spPr>
          <a:xfrm>
            <a:off x="1297500" y="421400"/>
            <a:ext cx="7038900" cy="4057500"/>
          </a:xfrm>
          <a:prstGeom prst="rect">
            <a:avLst/>
          </a:prstGeom>
        </p:spPr>
        <p:txBody>
          <a:bodyPr spcFirstLastPara="1" wrap="square" lIns="91425" tIns="91425" rIns="91425" bIns="91425" anchor="t" anchorCtr="0">
            <a:noAutofit/>
          </a:bodyPr>
          <a:lstStyle/>
          <a:p>
            <a:pPr marL="0" lvl="0" indent="0" algn="ctr" rtl="0">
              <a:spcBef>
                <a:spcPts val="0"/>
              </a:spcBef>
              <a:buNone/>
            </a:pPr>
            <a:r>
              <a:rPr lang="uk-UA" sz="1800" dirty="0" smtClean="0">
                <a:latin typeface="Times New Roman"/>
                <a:ea typeface="Times New Roman"/>
                <a:cs typeface="Times New Roman"/>
                <a:sym typeface="Times New Roman"/>
              </a:rPr>
              <a:t>ОНЛАЙН-КУРС  </a:t>
            </a:r>
          </a:p>
          <a:p>
            <a:pPr marL="0" lvl="0" indent="0" algn="ctr" rtl="0">
              <a:spcBef>
                <a:spcPts val="0"/>
              </a:spcBef>
              <a:buNone/>
            </a:pPr>
            <a:r>
              <a:rPr lang="uk-UA" sz="1800" dirty="0" smtClean="0">
                <a:latin typeface="Times New Roman"/>
                <a:ea typeface="Times New Roman"/>
                <a:cs typeface="Times New Roman"/>
                <a:sym typeface="Times New Roman"/>
              </a:rPr>
              <a:t>З ПИТАНЬ ПРАВ ЖІНОК ДЛЯ ЗАКЛАДІВ </a:t>
            </a:r>
          </a:p>
          <a:p>
            <a:pPr marL="0" lvl="0" indent="0" algn="ctr" rtl="0">
              <a:spcBef>
                <a:spcPts val="0"/>
              </a:spcBef>
              <a:buNone/>
            </a:pPr>
            <a:r>
              <a:rPr lang="uk-UA" sz="1800" dirty="0" smtClean="0">
                <a:latin typeface="Times New Roman"/>
                <a:ea typeface="Times New Roman"/>
                <a:cs typeface="Times New Roman"/>
                <a:sym typeface="Times New Roman"/>
              </a:rPr>
              <a:t>ВИЩОЇ ОСВІТИ СИСТЕМИ МВС УКРАЇНИ</a:t>
            </a:r>
          </a:p>
          <a:p>
            <a:pPr marL="0" lvl="0" indent="0" algn="ctr" rtl="0">
              <a:spcBef>
                <a:spcPts val="0"/>
              </a:spcBef>
              <a:buNone/>
            </a:pPr>
            <a:r>
              <a:rPr lang="uk-UA" sz="1800" dirty="0" smtClean="0">
                <a:latin typeface="Times New Roman"/>
                <a:ea typeface="Times New Roman"/>
                <a:cs typeface="Times New Roman"/>
                <a:sym typeface="Times New Roman"/>
              </a:rPr>
              <a:t>“РІВНІ ПРАВА - РІВНІ МОЖЛИВОСТІ”</a:t>
            </a:r>
          </a:p>
          <a:p>
            <a:pPr marL="0" lvl="0" indent="0" algn="ctr" rtl="0">
              <a:spcBef>
                <a:spcPts val="0"/>
              </a:spcBef>
              <a:spcAft>
                <a:spcPts val="1600"/>
              </a:spcAft>
              <a:buNone/>
            </a:pPr>
            <a:endParaRPr lang="uk-UA" sz="2400" dirty="0" smtClean="0">
              <a:latin typeface="Times New Roman"/>
              <a:ea typeface="Times New Roman"/>
              <a:cs typeface="Times New Roman"/>
              <a:sym typeface="Times New Roman"/>
            </a:endParaRPr>
          </a:p>
        </p:txBody>
      </p:sp>
      <p:pic>
        <p:nvPicPr>
          <p:cNvPr id="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33740" y="1828800"/>
            <a:ext cx="3791893" cy="2654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body" idx="1"/>
          </p:nvPr>
        </p:nvSpPr>
        <p:spPr>
          <a:xfrm>
            <a:off x="1297500" y="61975"/>
            <a:ext cx="7576500" cy="4821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Ґендерне інтегрування (gender mainstreaming) ‒ процес впровадження ґендерного компонента в усі сфери життєдіяльності суспільства, що забезпечить реалізацію ґендерної демократії, рівності та справедливості, а також подолання дискримінації за ознакою статі.</a:t>
            </a:r>
            <a:endParaRPr sz="1800">
              <a:latin typeface="Times New Roman"/>
              <a:ea typeface="Times New Roman"/>
              <a:cs typeface="Times New Roman"/>
              <a:sym typeface="Times New Roman"/>
            </a:endParaRPr>
          </a:p>
        </p:txBody>
      </p:sp>
      <p:pic>
        <p:nvPicPr>
          <p:cNvPr id="182" name="Google Shape;182;p21"/>
          <p:cNvPicPr preferRelativeResize="0"/>
          <p:nvPr/>
        </p:nvPicPr>
        <p:blipFill>
          <a:blip r:embed="rId3">
            <a:alphaModFix/>
          </a:blip>
          <a:stretch>
            <a:fillRect/>
          </a:stretch>
        </p:blipFill>
        <p:spPr>
          <a:xfrm>
            <a:off x="2934050" y="1463788"/>
            <a:ext cx="6076950" cy="3419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body" idx="1"/>
          </p:nvPr>
        </p:nvSpPr>
        <p:spPr>
          <a:xfrm>
            <a:off x="1297500" y="210700"/>
            <a:ext cx="7038900" cy="426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Ґендерний аналіз ‒ збір якісної інформації, розуміння ґендерних тенденцій у суспільстві, використання цих знань для визначення потенційних проблем і пошуку рішень у щоденній праці.</a:t>
            </a:r>
            <a:endParaRPr sz="1800">
              <a:latin typeface="Times New Roman"/>
              <a:ea typeface="Times New Roman"/>
              <a:cs typeface="Times New Roman"/>
              <a:sym typeface="Times New Roman"/>
            </a:endParaRPr>
          </a:p>
        </p:txBody>
      </p:sp>
      <p:pic>
        <p:nvPicPr>
          <p:cNvPr id="188" name="Google Shape;188;p22"/>
          <p:cNvPicPr preferRelativeResize="0"/>
          <p:nvPr/>
        </p:nvPicPr>
        <p:blipFill>
          <a:blip r:embed="rId3">
            <a:alphaModFix/>
          </a:blip>
          <a:stretch>
            <a:fillRect/>
          </a:stretch>
        </p:blipFill>
        <p:spPr>
          <a:xfrm>
            <a:off x="2810100" y="1469313"/>
            <a:ext cx="6076950" cy="341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body" idx="1"/>
          </p:nvPr>
        </p:nvSpPr>
        <p:spPr>
          <a:xfrm>
            <a:off x="1260300" y="185900"/>
            <a:ext cx="7663500" cy="474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Ґендерний аудит (gender audit) ‒ інструмент управління та планування. У ході аудиту оцінюється ґендерна чутливість культури організації і те, чи добре дана організація враховує ґендерну перспективу у своїй діяльності. Рекомендації аудиту спрямовані на те, щоб допомогти організації стати більш ґендерно чутливою.</a:t>
            </a:r>
            <a:endParaRPr sz="1800">
              <a:latin typeface="Times New Roman"/>
              <a:ea typeface="Times New Roman"/>
              <a:cs typeface="Times New Roman"/>
              <a:sym typeface="Times New Roman"/>
            </a:endParaRPr>
          </a:p>
        </p:txBody>
      </p:sp>
      <p:pic>
        <p:nvPicPr>
          <p:cNvPr id="194" name="Google Shape;194;p23"/>
          <p:cNvPicPr preferRelativeResize="0"/>
          <p:nvPr/>
        </p:nvPicPr>
        <p:blipFill>
          <a:blip r:embed="rId3">
            <a:alphaModFix/>
          </a:blip>
          <a:stretch>
            <a:fillRect/>
          </a:stretch>
        </p:blipFill>
        <p:spPr>
          <a:xfrm>
            <a:off x="2971225" y="1809524"/>
            <a:ext cx="6076950" cy="323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body" idx="1"/>
          </p:nvPr>
        </p:nvSpPr>
        <p:spPr>
          <a:xfrm>
            <a:off x="1297500" y="582525"/>
            <a:ext cx="7038900" cy="3896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Ґендерний баланс ‒ фактичний, або такий, що планується, стан справ, за якому вирівнюється соціальне, економічне, політичне становище жінок і чоловіків. Встановлення ґендерного балансу спирається на сукупність ключових показників, серед яких найбільше значення мають рівномірний розподіл доходів, представництво на управлінських і політичних посадах, рівень завантаженості у домашньому господарстві та суспільних справах, здобутий рівень освіти, рівень захворюваності, тривалість життя.</a:t>
            </a:r>
            <a:endParaRPr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body" idx="1"/>
          </p:nvPr>
        </p:nvSpPr>
        <p:spPr>
          <a:xfrm>
            <a:off x="1247925" y="148725"/>
            <a:ext cx="7762500" cy="431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Ґендерний розподіл праці ‒ форма розподілу праці відповідно до уявлень про «чоловічу» і «жіночу» роботу на базі ґендерних відмінностей, які створюються соціумом, проте їх часом вважають наслідком «природних» рис і здібностей статей.</a:t>
            </a:r>
            <a:endParaRPr sz="1800">
              <a:latin typeface="Times New Roman"/>
              <a:ea typeface="Times New Roman"/>
              <a:cs typeface="Times New Roman"/>
              <a:sym typeface="Times New Roman"/>
            </a:endParaRPr>
          </a:p>
        </p:txBody>
      </p:sp>
      <p:pic>
        <p:nvPicPr>
          <p:cNvPr id="205" name="Google Shape;205;p25"/>
          <p:cNvPicPr preferRelativeResize="0"/>
          <p:nvPr/>
        </p:nvPicPr>
        <p:blipFill>
          <a:blip r:embed="rId3">
            <a:alphaModFix/>
          </a:blip>
          <a:stretch>
            <a:fillRect/>
          </a:stretch>
        </p:blipFill>
        <p:spPr>
          <a:xfrm>
            <a:off x="2538975" y="1487275"/>
            <a:ext cx="6471450" cy="3599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body" idx="1"/>
          </p:nvPr>
        </p:nvSpPr>
        <p:spPr>
          <a:xfrm>
            <a:off x="1297500" y="1288975"/>
            <a:ext cx="7038900" cy="318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Ґендерні лінзи (gender lens) ‒ інструмент, що дає можливість розглядати участь, потреби та реалії жінок разом з участю, потребами та реаліями чоловіків. Ґендерні лінзи можуть бути переліком контрольних запитань, обстеженням, програмою вирішення проблеми чи набувати інших форм. Термін походить від порівняння із зором людини. Так само, як людині потрібні два здорові ока для чіткого та повного зору, нам потрібно бачити індивідуальні реалії чоловіків і жінок, хлопців і дівчат, щоб отримати повну картину, необхідну для сталого розвитку</a:t>
            </a:r>
            <a:endParaRPr sz="1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body" idx="1"/>
          </p:nvPr>
        </p:nvSpPr>
        <p:spPr>
          <a:xfrm>
            <a:off x="123925" y="1524475"/>
            <a:ext cx="3024000" cy="334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Дані, диференційовані за статтю (sex-disaggregated data) ‒ кількісна статистична інформація про відмінності та нерівність між жінками і чоловіками.</a:t>
            </a:r>
            <a:endParaRPr sz="1800">
              <a:latin typeface="Times New Roman"/>
              <a:ea typeface="Times New Roman"/>
              <a:cs typeface="Times New Roman"/>
              <a:sym typeface="Times New Roman"/>
            </a:endParaRPr>
          </a:p>
        </p:txBody>
      </p:sp>
      <p:pic>
        <p:nvPicPr>
          <p:cNvPr id="216" name="Google Shape;216;p27"/>
          <p:cNvPicPr preferRelativeResize="0"/>
          <p:nvPr/>
        </p:nvPicPr>
        <p:blipFill>
          <a:blip r:embed="rId3">
            <a:alphaModFix/>
          </a:blip>
          <a:stretch>
            <a:fillRect/>
          </a:stretch>
        </p:blipFill>
        <p:spPr>
          <a:xfrm>
            <a:off x="3642119" y="55775"/>
            <a:ext cx="5439906" cy="5031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body" idx="1"/>
          </p:nvPr>
        </p:nvSpPr>
        <p:spPr>
          <a:xfrm>
            <a:off x="1297500" y="131100"/>
            <a:ext cx="7551900" cy="468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Практичні потреби ‒ невідкладні предмети першої необхідності (вода, притулок, харчування, дохід, охорона здоров’я) у специфічному контексті, зокрема, щоденних реальних ролей жінок і чоловіків у реальному суспільстві.</a:t>
            </a:r>
            <a:endParaRPr sz="1800">
              <a:latin typeface="Times New Roman"/>
              <a:ea typeface="Times New Roman"/>
              <a:cs typeface="Times New Roman"/>
              <a:sym typeface="Times New Roman"/>
            </a:endParaRPr>
          </a:p>
        </p:txBody>
      </p:sp>
      <p:pic>
        <p:nvPicPr>
          <p:cNvPr id="222" name="Google Shape;222;p28"/>
          <p:cNvPicPr preferRelativeResize="0"/>
          <p:nvPr/>
        </p:nvPicPr>
        <p:blipFill>
          <a:blip r:embed="rId3">
            <a:alphaModFix/>
          </a:blip>
          <a:stretch>
            <a:fillRect/>
          </a:stretch>
        </p:blipFill>
        <p:spPr>
          <a:xfrm>
            <a:off x="3110900" y="1236125"/>
            <a:ext cx="5032050" cy="377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body" idx="1"/>
          </p:nvPr>
        </p:nvSpPr>
        <p:spPr>
          <a:xfrm>
            <a:off x="1297500" y="161125"/>
            <a:ext cx="7688100" cy="479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Сексизм ‒ система установок, що виправдовує соціальну нерівність жінки її «природною неповноцінністю».</a:t>
            </a:r>
            <a:endParaRPr sz="1800">
              <a:latin typeface="Times New Roman"/>
              <a:ea typeface="Times New Roman"/>
              <a:cs typeface="Times New Roman"/>
              <a:sym typeface="Times New Roman"/>
            </a:endParaRPr>
          </a:p>
        </p:txBody>
      </p:sp>
      <p:pic>
        <p:nvPicPr>
          <p:cNvPr id="228" name="Google Shape;228;p29"/>
          <p:cNvPicPr preferRelativeResize="0"/>
          <p:nvPr/>
        </p:nvPicPr>
        <p:blipFill>
          <a:blip r:embed="rId3">
            <a:alphaModFix/>
          </a:blip>
          <a:stretch>
            <a:fillRect/>
          </a:stretch>
        </p:blipFill>
        <p:spPr>
          <a:xfrm>
            <a:off x="2889600" y="1021513"/>
            <a:ext cx="6096000" cy="4067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body" idx="1"/>
          </p:nvPr>
        </p:nvSpPr>
        <p:spPr>
          <a:xfrm>
            <a:off x="1297500" y="210700"/>
            <a:ext cx="7601400" cy="47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Сексуальні домагання ‒ принизлива (образлива) поведінка сексуального плану (словесна чи фізична) стосовно особи, з якою кривдник має трудові, бізнесові чи інші відносини.</a:t>
            </a:r>
            <a:endParaRPr sz="1800">
              <a:latin typeface="Times New Roman"/>
              <a:ea typeface="Times New Roman"/>
              <a:cs typeface="Times New Roman"/>
              <a:sym typeface="Times New Roman"/>
            </a:endParaRPr>
          </a:p>
        </p:txBody>
      </p:sp>
      <p:pic>
        <p:nvPicPr>
          <p:cNvPr id="234" name="Google Shape;234;p30"/>
          <p:cNvPicPr preferRelativeResize="0"/>
          <p:nvPr/>
        </p:nvPicPr>
        <p:blipFill>
          <a:blip r:embed="rId3">
            <a:alphaModFix/>
          </a:blip>
          <a:stretch>
            <a:fillRect/>
          </a:stretch>
        </p:blipFill>
        <p:spPr>
          <a:xfrm>
            <a:off x="4762075" y="941475"/>
            <a:ext cx="4136825" cy="412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48075" y="694075"/>
            <a:ext cx="5406600" cy="17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3000">
                <a:latin typeface="Comfortaa"/>
                <a:ea typeface="Comfortaa"/>
                <a:cs typeface="Comfortaa"/>
                <a:sym typeface="Comfortaa"/>
              </a:rPr>
              <a:t>РІВНІ ПРАВА -</a:t>
            </a:r>
            <a:endParaRPr sz="3000">
              <a:latin typeface="Comfortaa"/>
              <a:ea typeface="Comfortaa"/>
              <a:cs typeface="Comfortaa"/>
              <a:sym typeface="Comfortaa"/>
            </a:endParaRPr>
          </a:p>
          <a:p>
            <a:pPr marL="0" lvl="0" indent="0" algn="l" rtl="0">
              <a:spcBef>
                <a:spcPts val="0"/>
              </a:spcBef>
              <a:spcAft>
                <a:spcPts val="0"/>
              </a:spcAft>
              <a:buNone/>
            </a:pPr>
            <a:r>
              <a:rPr lang="ru" sz="3000">
                <a:latin typeface="Comfortaa"/>
                <a:ea typeface="Comfortaa"/>
                <a:cs typeface="Comfortaa"/>
                <a:sym typeface="Comfortaa"/>
              </a:rPr>
              <a:t>          РІВНІ МОЖЛИВОСТІ</a:t>
            </a:r>
            <a:endParaRPr sz="3000">
              <a:latin typeface="Comfortaa"/>
              <a:ea typeface="Comfortaa"/>
              <a:cs typeface="Comfortaa"/>
              <a:sym typeface="Comfortaa"/>
            </a:endParaRPr>
          </a:p>
        </p:txBody>
      </p:sp>
      <p:pic>
        <p:nvPicPr>
          <p:cNvPr id="135" name="Google Shape;135;p13"/>
          <p:cNvPicPr preferRelativeResize="0"/>
          <p:nvPr/>
        </p:nvPicPr>
        <p:blipFill>
          <a:blip r:embed="rId3">
            <a:alphaModFix/>
          </a:blip>
          <a:stretch>
            <a:fillRect/>
          </a:stretch>
        </p:blipFill>
        <p:spPr>
          <a:xfrm>
            <a:off x="4622950" y="2082200"/>
            <a:ext cx="4177976" cy="280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97500" y="681675"/>
            <a:ext cx="7038900" cy="379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dirty="0">
                <a:latin typeface="Times New Roman"/>
                <a:ea typeface="Times New Roman"/>
                <a:cs typeface="Times New Roman"/>
                <a:sym typeface="Times New Roman"/>
              </a:rPr>
              <a:t>Стратегічні інтереси ‒ інтереси, що відповідають відносному статусу жінок і чоловіків у суспільстві. Вони змінюються залежно від контексту і відповідають ролям і очікуванням, а також ґендерному розподілу праці, ресурсів і влади. Стратегічні інтереси можуть включати набуті права, однакову оплату праці, захист від домашнього насильства, розширення участі в ухваленні рішень, контроль жінки над своїм тілом.</a:t>
            </a: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83235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84435" y="246669"/>
            <a:ext cx="7038900" cy="3797100"/>
          </a:xfrm>
          <a:prstGeom prst="rect">
            <a:avLst/>
          </a:prstGeom>
        </p:spPr>
        <p:txBody>
          <a:bodyPr spcFirstLastPara="1" wrap="square" lIns="91425" tIns="91425" rIns="91425" bIns="91425" anchor="t" anchorCtr="0">
            <a:noAutofit/>
          </a:bodyPr>
          <a:lstStyle/>
          <a:p>
            <a:pPr marL="0" indent="0" algn="just">
              <a:lnSpc>
                <a:spcPct val="100000"/>
              </a:lnSpc>
              <a:buNone/>
            </a:pPr>
            <a:r>
              <a:rPr lang="uk-UA" sz="1800" dirty="0" smtClean="0">
                <a:latin typeface="Times New Roman" pitchFamily="18" charset="0"/>
                <a:cs typeface="Times New Roman" pitchFamily="18" charset="0"/>
              </a:rPr>
              <a:t>Ґендерні індикатори (ґендерно-чутливі індикатори) – це покажчики, що використовують якісні та кількісні показники для відбиття </a:t>
            </a:r>
            <a:r>
              <a:rPr lang="uk-UA" sz="1800" dirty="0" err="1" smtClean="0">
                <a:latin typeface="Times New Roman" pitchFamily="18" charset="0"/>
                <a:cs typeface="Times New Roman" pitchFamily="18" charset="0"/>
              </a:rPr>
              <a:t>ґендернозначущих</a:t>
            </a:r>
            <a:r>
              <a:rPr lang="uk-UA" sz="1800" dirty="0" smtClean="0">
                <a:latin typeface="Times New Roman" pitchFamily="18" charset="0"/>
                <a:cs typeface="Times New Roman" pitchFamily="18" charset="0"/>
              </a:rPr>
              <a:t> змін, які відбуваються в суспільства протягом певного періоду часу. Ґендерні індикатори містять прямі свідчення становища жінок відносно визначеного нормативного стандарту. Вони – необхідна та корисна складова, у поєднанні з іншими оціночними техніками, для виміру результатів діяльності держави, як у загальних проектах, так і в спеціальних ініціативах, що здійснюються в країні, які націлені на </a:t>
            </a:r>
          </a:p>
          <a:p>
            <a:pPr marL="0" indent="0" algn="just">
              <a:lnSpc>
                <a:spcPct val="100000"/>
              </a:lnSpc>
              <a:buNone/>
            </a:pPr>
            <a:r>
              <a:rPr lang="uk-UA" sz="1800" dirty="0" smtClean="0">
                <a:latin typeface="Times New Roman" pitchFamily="18" charset="0"/>
                <a:cs typeface="Times New Roman" pitchFamily="18" charset="0"/>
              </a:rPr>
              <a:t>врахування інтересів обох </a:t>
            </a:r>
            <a:r>
              <a:rPr lang="uk-UA" sz="1800" dirty="0" err="1" smtClean="0">
                <a:latin typeface="Times New Roman" pitchFamily="18" charset="0"/>
                <a:cs typeface="Times New Roman" pitchFamily="18" charset="0"/>
              </a:rPr>
              <a:t>соціально-</a:t>
            </a:r>
            <a:endParaRPr lang="uk-UA" sz="1800" dirty="0" smtClean="0">
              <a:latin typeface="Times New Roman" pitchFamily="18" charset="0"/>
              <a:cs typeface="Times New Roman" pitchFamily="18" charset="0"/>
            </a:endParaRPr>
          </a:p>
          <a:p>
            <a:pPr marL="0" indent="0">
              <a:lnSpc>
                <a:spcPct val="100000"/>
              </a:lnSpc>
              <a:buNone/>
            </a:pPr>
            <a:r>
              <a:rPr lang="uk-UA" sz="1800" dirty="0" smtClean="0">
                <a:latin typeface="Times New Roman" pitchFamily="18" charset="0"/>
                <a:cs typeface="Times New Roman" pitchFamily="18" charset="0"/>
              </a:rPr>
              <a:t>статевих груп населення.</a:t>
            </a:r>
            <a:r>
              <a:rPr lang="uk-UA" sz="1800" dirty="0" smtClean="0"/>
              <a:t/>
            </a:r>
            <a:br>
              <a:rPr lang="uk-UA" sz="1800" dirty="0" smtClean="0"/>
            </a:br>
            <a:r>
              <a:rPr lang="ru-RU" sz="1800" dirty="0"/>
              <a:t/>
            </a:r>
            <a:br>
              <a:rPr lang="ru-RU" sz="1800" dirty="0"/>
            </a:br>
            <a:r>
              <a:rPr lang="ru" sz="1800" dirty="0" smtClean="0">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p:txBody>
      </p:sp>
      <p:pic>
        <p:nvPicPr>
          <p:cNvPr id="2050" name="Picture 2" descr="Картинки по запросу Ґендерні індикатори картинк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7006" y="2501468"/>
            <a:ext cx="4074849" cy="22214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0" y="2006353"/>
            <a:ext cx="4030462" cy="2938509"/>
          </a:xfrm>
          <a:prstGeom prst="rect">
            <a:avLst/>
          </a:prstGeom>
        </p:spPr>
        <p:txBody>
          <a:bodyPr spcFirstLastPara="1" wrap="square" lIns="91425" tIns="91425" rIns="91425" bIns="91425" anchor="t" anchorCtr="0">
            <a:noAutofit/>
          </a:bodyPr>
          <a:lstStyle/>
          <a:p>
            <a:pPr marL="146050" indent="0" algn="just">
              <a:lnSpc>
                <a:spcPct val="100000"/>
              </a:lnSpc>
              <a:buNone/>
            </a:pPr>
            <a:r>
              <a:rPr lang="uk-UA" sz="1600" dirty="0" smtClean="0">
                <a:latin typeface="Times New Roman" pitchFamily="18" charset="0"/>
                <a:cs typeface="Times New Roman" pitchFamily="18" charset="0"/>
              </a:rPr>
              <a:t>     Ґендерні </a:t>
            </a:r>
            <a:r>
              <a:rPr lang="uk-UA" sz="1600" dirty="0" err="1" smtClean="0">
                <a:latin typeface="Times New Roman" pitchFamily="18" charset="0"/>
                <a:cs typeface="Times New Roman" pitchFamily="18" charset="0"/>
              </a:rPr>
              <a:t>експектації</a:t>
            </a:r>
            <a:r>
              <a:rPr lang="uk-UA" sz="1600" dirty="0" smtClean="0">
                <a:latin typeface="Times New Roman" pitchFamily="18" charset="0"/>
                <a:cs typeface="Times New Roman" pitchFamily="18" charset="0"/>
              </a:rPr>
              <a:t> — очікування чоловічого або жіночого стандартів, зразків поведінки, що випливають з понять «ґендерний ідеал» і «ґендерний стереотип».</a:t>
            </a:r>
          </a:p>
          <a:p>
            <a:pPr marL="146050" indent="0">
              <a:lnSpc>
                <a:spcPct val="100000"/>
              </a:lnSpc>
              <a:buNone/>
            </a:pPr>
            <a:r>
              <a:rPr lang="uk-UA" sz="1600" dirty="0" smtClean="0">
                <a:latin typeface="Times New Roman" pitchFamily="18" charset="0"/>
                <a:cs typeface="Times New Roman" pitchFamily="18" charset="0"/>
              </a:rPr>
              <a:t>      </a:t>
            </a:r>
          </a:p>
          <a:p>
            <a:pPr marL="146050" indent="0">
              <a:lnSpc>
                <a:spcPct val="100000"/>
              </a:lnSpc>
              <a:buNone/>
            </a:pPr>
            <a:r>
              <a:rPr lang="uk-UA" sz="1600" dirty="0" smtClean="0">
                <a:latin typeface="Times New Roman" pitchFamily="18" charset="0"/>
                <a:cs typeface="Times New Roman" pitchFamily="18" charset="0"/>
              </a:rPr>
              <a:t>      </a:t>
            </a:r>
            <a:r>
              <a:rPr lang="ru-RU" sz="1800" dirty="0"/>
              <a:t/>
            </a:r>
            <a:br>
              <a:rPr lang="ru-RU" sz="1800" dirty="0"/>
            </a:br>
            <a:r>
              <a:rPr lang="ru-RU" sz="1800" dirty="0"/>
              <a:t/>
            </a:r>
            <a:br>
              <a:rPr lang="ru-RU" sz="1800" dirty="0"/>
            </a:br>
            <a:r>
              <a:rPr lang="ru" sz="1800" dirty="0" smtClean="0">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p:txBody>
      </p:sp>
      <p:pic>
        <p:nvPicPr>
          <p:cNvPr id="3" name="Picture 2" descr="http://thedevochki.com/wp-content/uploads/2018/06/7.3-1080x675.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92606" y="408373"/>
            <a:ext cx="4962615" cy="4536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087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844736" y="319596"/>
            <a:ext cx="7964346" cy="3519985"/>
          </a:xfrm>
          <a:prstGeom prst="rect">
            <a:avLst/>
          </a:prstGeom>
        </p:spPr>
        <p:txBody>
          <a:bodyPr spcFirstLastPara="1" wrap="square" lIns="91425" tIns="91425" rIns="91425" bIns="91425" anchor="t" anchorCtr="0">
            <a:noAutofit/>
          </a:bodyPr>
          <a:lstStyle/>
          <a:p>
            <a:pPr marL="146050" indent="0" algn="just">
              <a:lnSpc>
                <a:spcPct val="100000"/>
              </a:lnSpc>
              <a:buNone/>
            </a:pPr>
            <a:r>
              <a:rPr lang="uk-UA" sz="1600" dirty="0" smtClean="0">
                <a:latin typeface="Times New Roman" pitchFamily="18" charset="0"/>
                <a:cs typeface="Times New Roman" pitchFamily="18" charset="0"/>
              </a:rPr>
              <a:t>           </a:t>
            </a:r>
          </a:p>
          <a:p>
            <a:pPr marL="146050" indent="0">
              <a:lnSpc>
                <a:spcPct val="100000"/>
              </a:lnSpc>
              <a:buNone/>
            </a:pPr>
            <a:r>
              <a:rPr lang="uk-UA" sz="1600" dirty="0" smtClean="0">
                <a:latin typeface="Times New Roman" pitchFamily="18" charset="0"/>
                <a:cs typeface="Times New Roman" pitchFamily="18" charset="0"/>
              </a:rPr>
              <a:t>      Ґендерний ідеал - властивий даній культурі поведінковий зразок чоловіків</a:t>
            </a:r>
            <a:r>
              <a:rPr lang="uk-UA" sz="1600" dirty="0" smtClean="0"/>
              <a:t> </a:t>
            </a:r>
            <a:r>
              <a:rPr lang="uk-UA" sz="1600" dirty="0" smtClean="0">
                <a:latin typeface="Times New Roman" pitchFamily="18" charset="0"/>
                <a:cs typeface="Times New Roman" pitchFamily="18" charset="0"/>
              </a:rPr>
              <a:t>і жінок.</a:t>
            </a:r>
          </a:p>
          <a:p>
            <a:pPr marL="146050" indent="0">
              <a:lnSpc>
                <a:spcPct val="100000"/>
              </a:lnSpc>
              <a:buNone/>
            </a:pPr>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     </a:t>
            </a:r>
          </a:p>
          <a:p>
            <a:pPr marL="146050" indent="0">
              <a:lnSpc>
                <a:spcPct val="100000"/>
              </a:lnSpc>
              <a:buNone/>
            </a:pPr>
            <a:r>
              <a:rPr lang="uk-UA" sz="1600" dirty="0" smtClean="0">
                <a:latin typeface="Times New Roman" pitchFamily="18" charset="0"/>
                <a:cs typeface="Times New Roman" pitchFamily="18" charset="0"/>
              </a:rPr>
              <a:t>      Гендерні стереотипи сформовані </a:t>
            </a:r>
          </a:p>
          <a:p>
            <a:pPr marL="146050" indent="0">
              <a:lnSpc>
                <a:spcPct val="100000"/>
              </a:lnSpc>
              <a:buNone/>
            </a:pPr>
            <a:r>
              <a:rPr lang="uk-UA" sz="1600" dirty="0" smtClean="0">
                <a:latin typeface="Times New Roman" pitchFamily="18" charset="0"/>
                <a:cs typeface="Times New Roman" pitchFamily="18" charset="0"/>
              </a:rPr>
              <a:t>культурою та розповсюджені в ній </a:t>
            </a:r>
          </a:p>
          <a:p>
            <a:pPr marL="146050" indent="0">
              <a:lnSpc>
                <a:spcPct val="100000"/>
              </a:lnSpc>
              <a:buNone/>
            </a:pPr>
            <a:r>
              <a:rPr lang="uk-UA" sz="1600" dirty="0" smtClean="0">
                <a:latin typeface="Times New Roman" pitchFamily="18" charset="0"/>
                <a:cs typeface="Times New Roman" pitchFamily="18" charset="0"/>
              </a:rPr>
              <a:t>узагальнені уявлення (переконання) </a:t>
            </a:r>
          </a:p>
          <a:p>
            <a:pPr marL="146050" indent="0">
              <a:lnSpc>
                <a:spcPct val="100000"/>
              </a:lnSpc>
              <a:buNone/>
            </a:pPr>
            <a:r>
              <a:rPr lang="uk-UA" sz="1600" dirty="0" smtClean="0">
                <a:latin typeface="Times New Roman" pitchFamily="18" charset="0"/>
                <a:cs typeface="Times New Roman" pitchFamily="18" charset="0"/>
              </a:rPr>
              <a:t>про те, якими є і як поводяться особи </a:t>
            </a:r>
          </a:p>
          <a:p>
            <a:pPr marL="146050" indent="0">
              <a:lnSpc>
                <a:spcPct val="100000"/>
              </a:lnSpc>
              <a:buNone/>
            </a:pPr>
            <a:r>
              <a:rPr lang="uk-UA" sz="1600" dirty="0" smtClean="0">
                <a:latin typeface="Times New Roman" pitchFamily="18" charset="0"/>
                <a:cs typeface="Times New Roman" pitchFamily="18" charset="0"/>
              </a:rPr>
              <a:t>різних </a:t>
            </a:r>
            <a:r>
              <a:rPr lang="uk-UA" sz="1600" dirty="0" err="1" smtClean="0">
                <a:latin typeface="Times New Roman" pitchFamily="18" charset="0"/>
                <a:cs typeface="Times New Roman" pitchFamily="18" charset="0"/>
              </a:rPr>
              <a:t>гендерів</a:t>
            </a:r>
            <a:r>
              <a:rPr lang="uk-UA" sz="1600" dirty="0" smtClean="0">
                <a:latin typeface="Times New Roman" pitchFamily="18" charset="0"/>
                <a:cs typeface="Times New Roman" pitchFamily="18" charset="0"/>
              </a:rPr>
              <a:t> (чоловіки жінки)</a:t>
            </a:r>
          </a:p>
          <a:p>
            <a:pPr marL="146050" indent="0">
              <a:buNone/>
            </a:pPr>
            <a:r>
              <a:rPr lang="ru-RU" sz="1800" dirty="0"/>
              <a:t/>
            </a:r>
            <a:br>
              <a:rPr lang="ru-RU" sz="1800" dirty="0"/>
            </a:br>
            <a:r>
              <a:rPr lang="ru-RU" sz="1800" dirty="0"/>
              <a:t/>
            </a:r>
            <a:br>
              <a:rPr lang="ru-RU" sz="1800" dirty="0"/>
            </a:br>
            <a:r>
              <a:rPr lang="ru" sz="1800" dirty="0" smtClean="0">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p:txBody>
      </p:sp>
      <p:pic>
        <p:nvPicPr>
          <p:cNvPr id="2054" name="Picture 6" descr="Похожее изображени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1500" y="1008895"/>
            <a:ext cx="4762500" cy="3324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625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97500" y="681675"/>
            <a:ext cx="7038900" cy="3797100"/>
          </a:xfrm>
          <a:prstGeom prst="rect">
            <a:avLst/>
          </a:prstGeom>
        </p:spPr>
        <p:txBody>
          <a:bodyPr spcFirstLastPara="1" wrap="square" lIns="91425" tIns="91425" rIns="91425" bIns="91425" anchor="t" anchorCtr="0">
            <a:noAutofit/>
          </a:bodyPr>
          <a:lstStyle/>
          <a:p>
            <a:r>
              <a:rPr lang="uk-UA" sz="1800" b="1" dirty="0">
                <a:latin typeface="Times New Roman" pitchFamily="18" charset="0"/>
                <a:cs typeface="Times New Roman" pitchFamily="18" charset="0"/>
              </a:rPr>
              <a:t>Ґендерний </a:t>
            </a:r>
            <a:r>
              <a:rPr lang="uk-UA" sz="1800" b="1" dirty="0" err="1">
                <a:latin typeface="Times New Roman" pitchFamily="18" charset="0"/>
                <a:cs typeface="Times New Roman" pitchFamily="18" charset="0"/>
              </a:rPr>
              <a:t>мейнстримінг</a:t>
            </a:r>
            <a:r>
              <a:rPr lang="uk-UA" sz="1800" b="1" dirty="0">
                <a:latin typeface="Times New Roman" pitchFamily="18" charset="0"/>
                <a:cs typeface="Times New Roman" pitchFamily="18" charset="0"/>
              </a:rPr>
              <a:t> </a:t>
            </a:r>
            <a:r>
              <a:rPr lang="uk-UA" sz="1800" dirty="0">
                <a:latin typeface="Times New Roman" pitchFamily="18" charset="0"/>
                <a:cs typeface="Times New Roman" pitchFamily="18" charset="0"/>
              </a:rPr>
              <a:t>— це стратегія досягнення ґендерної рівності.</a:t>
            </a:r>
            <a:br>
              <a:rPr lang="uk-UA" sz="1800" dirty="0">
                <a:latin typeface="Times New Roman" pitchFamily="18" charset="0"/>
                <a:cs typeface="Times New Roman" pitchFamily="18" charset="0"/>
              </a:rPr>
            </a:br>
            <a:endParaRPr lang="uk-UA" sz="1800" dirty="0" smtClean="0">
              <a:latin typeface="Times New Roman" pitchFamily="18" charset="0"/>
              <a:cs typeface="Times New Roman" pitchFamily="18" charset="0"/>
            </a:endParaRPr>
          </a:p>
          <a:p>
            <a:r>
              <a:rPr lang="uk-UA" sz="1800" b="1" dirty="0" smtClean="0">
                <a:latin typeface="Times New Roman" pitchFamily="18" charset="0"/>
                <a:cs typeface="Times New Roman" pitchFamily="18" charset="0"/>
              </a:rPr>
              <a:t>Ґендерний </a:t>
            </a:r>
            <a:r>
              <a:rPr lang="uk-UA" sz="1800" b="1" dirty="0" err="1">
                <a:latin typeface="Times New Roman" pitchFamily="18" charset="0"/>
                <a:cs typeface="Times New Roman" pitchFamily="18" charset="0"/>
              </a:rPr>
              <a:t>мейнстримінг</a:t>
            </a:r>
            <a:r>
              <a:rPr lang="uk-UA" sz="1800" b="1" dirty="0">
                <a:latin typeface="Times New Roman" pitchFamily="18" charset="0"/>
                <a:cs typeface="Times New Roman" pitchFamily="18" charset="0"/>
              </a:rPr>
              <a:t> </a:t>
            </a:r>
            <a:r>
              <a:rPr lang="uk-UA" sz="1800" dirty="0">
                <a:latin typeface="Times New Roman" pitchFamily="18" charset="0"/>
                <a:cs typeface="Times New Roman" pitchFamily="18" charset="0"/>
              </a:rPr>
              <a:t> займається визначенням </a:t>
            </a:r>
            <a:r>
              <a:rPr lang="uk-UA" sz="1800" dirty="0" smtClean="0">
                <a:latin typeface="Times New Roman" pitchFamily="18" charset="0"/>
                <a:cs typeface="Times New Roman" pitchFamily="18" charset="0"/>
              </a:rPr>
              <a:t>конкретних </a:t>
            </a:r>
            <a:r>
              <a:rPr lang="uk-UA" sz="1800" dirty="0">
                <a:latin typeface="Times New Roman" pitchFamily="18" charset="0"/>
                <a:cs typeface="Times New Roman" pitchFamily="18" charset="0"/>
              </a:rPr>
              <a:t>дій для досягнення ґендерної рівності. </a:t>
            </a:r>
            <a:endParaRPr lang="uk-UA" sz="1800" dirty="0" smtClean="0">
              <a:latin typeface="Times New Roman" pitchFamily="18" charset="0"/>
              <a:cs typeface="Times New Roman" pitchFamily="18" charset="0"/>
            </a:endParaRPr>
          </a:p>
        </p:txBody>
      </p:sp>
      <p:pic>
        <p:nvPicPr>
          <p:cNvPr id="3074" name="Picture 2" descr="Картинки по запросу Ґендерний мейнстримінг картинк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741" y="2455616"/>
            <a:ext cx="3883642" cy="26408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788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31170" y="388711"/>
            <a:ext cx="7908644" cy="2940415"/>
          </a:xfrm>
          <a:prstGeom prst="rect">
            <a:avLst/>
          </a:prstGeom>
        </p:spPr>
        <p:txBody>
          <a:bodyPr spcFirstLastPara="1" wrap="square" lIns="91425" tIns="91425" rIns="91425" bIns="91425" anchor="t" anchorCtr="0">
            <a:noAutofit/>
          </a:bodyPr>
          <a:lstStyle/>
          <a:p>
            <a:pPr marL="0" indent="0" algn="just">
              <a:spcAft>
                <a:spcPts val="1600"/>
              </a:spcAft>
              <a:buNone/>
            </a:pPr>
            <a:r>
              <a:rPr lang="uk-UA" sz="1800" dirty="0" smtClean="0">
                <a:latin typeface="Times New Roman" pitchFamily="18" charset="0"/>
                <a:cs typeface="Times New Roman" pitchFamily="18" charset="0"/>
              </a:rPr>
              <a:t>«</a:t>
            </a:r>
            <a:r>
              <a:rPr lang="uk-UA" sz="1800" dirty="0" err="1" smtClean="0">
                <a:latin typeface="Times New Roman" pitchFamily="18" charset="0"/>
                <a:cs typeface="Times New Roman" pitchFamily="18" charset="0"/>
              </a:rPr>
              <a:t>Мейнстримінг</a:t>
            </a:r>
            <a:r>
              <a:rPr lang="uk-UA" sz="1800" dirty="0" smtClean="0">
                <a:latin typeface="Times New Roman" pitchFamily="18" charset="0"/>
                <a:cs typeface="Times New Roman" pitchFamily="18" charset="0"/>
              </a:rPr>
              <a:t> ґендерної перспективи — це процес оцінки наслідків будь-яких запланованих дій для жінок і чоловіків, у тому числі у сфері законодавства, політики або програмах, в усіх областях та на всіх рівнях. Це стратегія, спрямована на те, щоб зробити проблеми та досвід жінок та чоловіків складовою частиною розробки, впровадження, контролю та оцінки будь-якої ініціативи, щоб жінки та чоловіки змогли отримати рівні переваги, а нерівність не стала довічною. Кінцева мета — досягнення ґендерної рівності». </a:t>
            </a:r>
            <a:endParaRPr lang="ru-RU" sz="1800" dirty="0" smtClean="0">
              <a:latin typeface="Times New Roman" pitchFamily="18" charset="0"/>
              <a:cs typeface="Times New Roman" pitchFamily="18" charset="0"/>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sp>
        <p:nvSpPr>
          <p:cNvPr id="3" name="Oval 12"/>
          <p:cNvSpPr/>
          <p:nvPr/>
        </p:nvSpPr>
        <p:spPr>
          <a:xfrm>
            <a:off x="0" y="2987337"/>
            <a:ext cx="2095131" cy="1467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uk-UA" sz="1600" dirty="0">
                <a:effectLst/>
                <a:ea typeface="Calibri"/>
                <a:cs typeface="Times New Roman"/>
              </a:rPr>
              <a:t>Ґендерний </a:t>
            </a:r>
            <a:r>
              <a:rPr lang="uk-UA" sz="1600" dirty="0" err="1">
                <a:effectLst/>
                <a:ea typeface="Calibri"/>
                <a:cs typeface="Times New Roman"/>
              </a:rPr>
              <a:t>мейнстримінг</a:t>
            </a:r>
            <a:endParaRPr lang="ru-RU" sz="1600" dirty="0">
              <a:effectLst/>
              <a:ea typeface="Calibri"/>
              <a:cs typeface="Times New Roman"/>
            </a:endParaRPr>
          </a:p>
        </p:txBody>
      </p:sp>
      <p:sp>
        <p:nvSpPr>
          <p:cNvPr id="4" name="Rounded Rectangle 13"/>
          <p:cNvSpPr/>
          <p:nvPr/>
        </p:nvSpPr>
        <p:spPr>
          <a:xfrm>
            <a:off x="2603377" y="3004300"/>
            <a:ext cx="1604638" cy="694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uk-UA" sz="1600" dirty="0">
                <a:effectLst/>
                <a:ea typeface="Calibri"/>
                <a:cs typeface="Times New Roman"/>
              </a:rPr>
              <a:t>Включення ґендерних аспектів</a:t>
            </a:r>
            <a:endParaRPr lang="ru-RU" sz="1600" dirty="0">
              <a:effectLst/>
              <a:ea typeface="Calibri"/>
              <a:cs typeface="Times New Roman"/>
            </a:endParaRPr>
          </a:p>
        </p:txBody>
      </p:sp>
      <p:sp>
        <p:nvSpPr>
          <p:cNvPr id="5" name="Rounded Rectangle 14"/>
          <p:cNvSpPr/>
          <p:nvPr/>
        </p:nvSpPr>
        <p:spPr>
          <a:xfrm>
            <a:off x="2603377" y="3824770"/>
            <a:ext cx="1604638" cy="868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uk-UA" sz="1600" dirty="0">
                <a:effectLst/>
                <a:ea typeface="Calibri"/>
                <a:cs typeface="Times New Roman"/>
              </a:rPr>
              <a:t>Увага досягненню ґендерної рівності</a:t>
            </a:r>
            <a:endParaRPr lang="ru-RU" sz="1600" dirty="0">
              <a:effectLst/>
              <a:ea typeface="Calibri"/>
              <a:cs typeface="Times New Roman"/>
            </a:endParaRPr>
          </a:p>
        </p:txBody>
      </p:sp>
      <p:sp>
        <p:nvSpPr>
          <p:cNvPr id="6" name="Rounded Rectangle 19"/>
          <p:cNvSpPr/>
          <p:nvPr/>
        </p:nvSpPr>
        <p:spPr>
          <a:xfrm>
            <a:off x="4815950" y="3365272"/>
            <a:ext cx="1576157" cy="871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uk-UA" sz="1600" dirty="0">
                <a:effectLst/>
                <a:ea typeface="Calibri"/>
                <a:cs typeface="Times New Roman"/>
              </a:rPr>
              <a:t>Ґендерний аналіз</a:t>
            </a:r>
            <a:endParaRPr lang="ru-RU" sz="1600" dirty="0">
              <a:effectLst/>
              <a:ea typeface="Calibri"/>
              <a:cs typeface="Times New Roman"/>
            </a:endParaRPr>
          </a:p>
        </p:txBody>
      </p:sp>
      <p:sp>
        <p:nvSpPr>
          <p:cNvPr id="7" name="Folded Corner 20"/>
          <p:cNvSpPr/>
          <p:nvPr/>
        </p:nvSpPr>
        <p:spPr>
          <a:xfrm>
            <a:off x="7212735" y="2760957"/>
            <a:ext cx="1585035" cy="6391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spcAft>
                <a:spcPts val="0"/>
              </a:spcAft>
            </a:pPr>
            <a:r>
              <a:rPr lang="uk-UA" sz="1200" dirty="0">
                <a:effectLst/>
                <a:ea typeface="Calibri"/>
                <a:cs typeface="Times New Roman"/>
              </a:rPr>
              <a:t>Дані та інформація, розбиті за ознакою </a:t>
            </a:r>
            <a:r>
              <a:rPr lang="uk-UA" sz="1200" dirty="0" smtClean="0">
                <a:effectLst/>
                <a:ea typeface="Calibri"/>
                <a:cs typeface="Times New Roman"/>
              </a:rPr>
              <a:t>статі</a:t>
            </a:r>
            <a:endParaRPr lang="ru-RU" sz="1200" dirty="0">
              <a:effectLst/>
              <a:ea typeface="Calibri"/>
              <a:cs typeface="Times New Roman"/>
            </a:endParaRPr>
          </a:p>
        </p:txBody>
      </p:sp>
      <p:sp>
        <p:nvSpPr>
          <p:cNvPr id="8" name="Folded Corner 21"/>
          <p:cNvSpPr/>
          <p:nvPr/>
        </p:nvSpPr>
        <p:spPr>
          <a:xfrm>
            <a:off x="7212735" y="3527804"/>
            <a:ext cx="1585035" cy="54605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uk-UA" sz="1200" dirty="0">
                <a:effectLst/>
                <a:ea typeface="Calibri"/>
                <a:cs typeface="Times New Roman"/>
              </a:rPr>
              <a:t>Аналіз даних (інтерпретація даних</a:t>
            </a:r>
            <a:r>
              <a:rPr lang="uk-UA" sz="1200" dirty="0" smtClean="0">
                <a:effectLst/>
                <a:ea typeface="Calibri"/>
                <a:cs typeface="Times New Roman"/>
              </a:rPr>
              <a:t>)</a:t>
            </a:r>
            <a:endParaRPr lang="ru-RU" sz="1200" dirty="0">
              <a:effectLst/>
              <a:ea typeface="Calibri"/>
              <a:cs typeface="Times New Roman"/>
            </a:endParaRPr>
          </a:p>
        </p:txBody>
      </p:sp>
      <p:sp>
        <p:nvSpPr>
          <p:cNvPr id="9" name="Folded Corner 22"/>
          <p:cNvSpPr/>
          <p:nvPr/>
        </p:nvSpPr>
        <p:spPr>
          <a:xfrm>
            <a:off x="7212735" y="4174725"/>
            <a:ext cx="1585034" cy="79657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uk-UA" sz="1200" dirty="0">
                <a:effectLst/>
                <a:ea typeface="Calibri"/>
                <a:cs typeface="Times New Roman"/>
              </a:rPr>
              <a:t>Ґендерний підхід (аналіз причин і наслідків відмінностей</a:t>
            </a:r>
            <a:r>
              <a:rPr lang="uk-UA" sz="1200" dirty="0" smtClean="0">
                <a:effectLst/>
                <a:ea typeface="Calibri"/>
                <a:cs typeface="Times New Roman"/>
              </a:rPr>
              <a:t>)</a:t>
            </a:r>
            <a:endParaRPr lang="ru-RU" sz="1200" dirty="0">
              <a:effectLst/>
              <a:ea typeface="Calibri"/>
              <a:cs typeface="Times New Roman"/>
            </a:endParaRPr>
          </a:p>
        </p:txBody>
      </p:sp>
      <p:sp>
        <p:nvSpPr>
          <p:cNvPr id="2" name="Left Arrow 16"/>
          <p:cNvSpPr>
            <a:spLocks noChangeArrowheads="1"/>
          </p:cNvSpPr>
          <p:nvPr/>
        </p:nvSpPr>
        <p:spPr bwMode="auto">
          <a:xfrm>
            <a:off x="1993777" y="2960703"/>
            <a:ext cx="609600" cy="685800"/>
          </a:xfrm>
          <a:prstGeom prst="lef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10" name="Left Arrow 16"/>
          <p:cNvSpPr>
            <a:spLocks noChangeArrowheads="1"/>
          </p:cNvSpPr>
          <p:nvPr/>
        </p:nvSpPr>
        <p:spPr bwMode="auto">
          <a:xfrm>
            <a:off x="1993777" y="3831824"/>
            <a:ext cx="609600" cy="685800"/>
          </a:xfrm>
          <a:prstGeom prst="lef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11" name="Left Arrow 16"/>
          <p:cNvSpPr>
            <a:spLocks noChangeArrowheads="1"/>
          </p:cNvSpPr>
          <p:nvPr/>
        </p:nvSpPr>
        <p:spPr bwMode="auto">
          <a:xfrm rot="10800000">
            <a:off x="4206350" y="3409026"/>
            <a:ext cx="609600" cy="685800"/>
          </a:xfrm>
          <a:prstGeom prst="lef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12" name="Right Arrow 24"/>
          <p:cNvSpPr>
            <a:spLocks noChangeArrowheads="1"/>
          </p:cNvSpPr>
          <p:nvPr/>
        </p:nvSpPr>
        <p:spPr bwMode="auto">
          <a:xfrm>
            <a:off x="6392848" y="3653320"/>
            <a:ext cx="819888" cy="342900"/>
          </a:xfrm>
          <a:prstGeom prst="righ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14" name="Right Arrow 24"/>
          <p:cNvSpPr>
            <a:spLocks noChangeArrowheads="1"/>
          </p:cNvSpPr>
          <p:nvPr/>
        </p:nvSpPr>
        <p:spPr bwMode="auto">
          <a:xfrm rot="20712721">
            <a:off x="6362665" y="3193823"/>
            <a:ext cx="819888" cy="342900"/>
          </a:xfrm>
          <a:prstGeom prst="righ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15" name="Right Arrow 24"/>
          <p:cNvSpPr>
            <a:spLocks noChangeArrowheads="1"/>
          </p:cNvSpPr>
          <p:nvPr/>
        </p:nvSpPr>
        <p:spPr bwMode="auto">
          <a:xfrm rot="879329">
            <a:off x="6362523" y="4087493"/>
            <a:ext cx="819888" cy="342900"/>
          </a:xfrm>
          <a:prstGeom prst="righ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Tree>
    <p:extLst>
      <p:ext uri="{BB962C8B-B14F-4D97-AF65-F5344CB8AC3E}">
        <p14:creationId xmlns:p14="http://schemas.microsoft.com/office/powerpoint/2010/main" xmlns="" val="384735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0" y="0"/>
            <a:ext cx="3941592" cy="4909350"/>
          </a:xfrm>
          <a:prstGeom prst="rect">
            <a:avLst/>
          </a:prstGeom>
        </p:spPr>
        <p:txBody>
          <a:bodyPr spcFirstLastPara="1" wrap="square" lIns="91425" tIns="91425" rIns="91425" bIns="91425" anchor="t" anchorCtr="0">
            <a:noAutofit/>
          </a:bodyPr>
          <a:lstStyle/>
          <a:p>
            <a:pPr marL="0" indent="0" algn="just">
              <a:spcAft>
                <a:spcPts val="1600"/>
              </a:spcAft>
              <a:buNone/>
            </a:pPr>
            <a:r>
              <a:rPr lang="uk-UA" sz="1600" dirty="0">
                <a:latin typeface="Times New Roman" pitchFamily="18" charset="0"/>
                <a:cs typeface="Times New Roman" pitchFamily="18" charset="0"/>
              </a:rPr>
              <a:t>Ґендерна система суспільства </a:t>
            </a:r>
            <a:r>
              <a:rPr lang="uk-UA" sz="1600" dirty="0" smtClean="0">
                <a:latin typeface="Times New Roman" pitchFamily="18" charset="0"/>
                <a:cs typeface="Times New Roman" pitchFamily="18" charset="0"/>
              </a:rPr>
              <a:t>- </a:t>
            </a:r>
            <a:r>
              <a:rPr lang="uk-UA" sz="1600" dirty="0">
                <a:latin typeface="Times New Roman" pitchFamily="18" charset="0"/>
                <a:cs typeface="Times New Roman" pitchFamily="18" charset="0"/>
              </a:rPr>
              <a:t>сукупність взаємопов’язаних інститутів та організацій, за допомогою яких соціально, ідеологічно й організаційно будуються відносини між жінкою </a:t>
            </a:r>
            <a:r>
              <a:rPr lang="uk-UA" sz="1600" dirty="0" smtClean="0">
                <a:latin typeface="Times New Roman" pitchFamily="18" charset="0"/>
                <a:cs typeface="Times New Roman" pitchFamily="18" charset="0"/>
              </a:rPr>
              <a:t>та </a:t>
            </a:r>
            <a:r>
              <a:rPr lang="uk-UA" sz="1600" dirty="0">
                <a:latin typeface="Times New Roman" pitchFamily="18" charset="0"/>
                <a:cs typeface="Times New Roman" pitchFamily="18" charset="0"/>
              </a:rPr>
              <a:t>чоловіком, ставлення суспільства до проблем статі; формується реальна статева нерівність або рівність; здійснюються завоювання, реальне утвердження й гарантії прав, свобод і обов’язків жінок та чоловіків; забезпечуються реальні можливості їх самореалізації відповідно до досягнутого рівня ґендерної культури</a:t>
            </a:r>
          </a:p>
          <a:p>
            <a:pPr marL="0" indent="0" algn="just">
              <a:spcAft>
                <a:spcPts val="1600"/>
              </a:spcAft>
              <a:buNone/>
            </a:pPr>
            <a:endParaRPr lang="uk-UA" sz="1800" dirty="0">
              <a:latin typeface="Times New Roman" pitchFamily="18" charset="0"/>
              <a:cs typeface="Times New Roman" pitchFamily="18" charset="0"/>
            </a:endParaRPr>
          </a:p>
        </p:txBody>
      </p:sp>
      <p:pic>
        <p:nvPicPr>
          <p:cNvPr id="8194" name="Picture 2" descr="Картинки по запросу гендерна система суспільств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48125" y="905522"/>
            <a:ext cx="5095875" cy="381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63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31170" y="388711"/>
            <a:ext cx="7908644" cy="2416633"/>
          </a:xfrm>
          <a:prstGeom prst="rect">
            <a:avLst/>
          </a:prstGeom>
        </p:spPr>
        <p:txBody>
          <a:bodyPr spcFirstLastPara="1" wrap="square" lIns="91425" tIns="91425" rIns="91425" bIns="91425" anchor="t" anchorCtr="0">
            <a:noAutofit/>
          </a:bodyPr>
          <a:lstStyle/>
          <a:p>
            <a:pPr marL="0" indent="0" algn="just">
              <a:spcAft>
                <a:spcPts val="1600"/>
              </a:spcAft>
              <a:buNone/>
            </a:pPr>
            <a:r>
              <a:rPr lang="uk-UA" sz="1600" dirty="0">
                <a:latin typeface="Times New Roman" pitchFamily="18" charset="0"/>
                <a:cs typeface="Times New Roman" pitchFamily="18" charset="0"/>
              </a:rPr>
              <a:t>Ґендерна політика – визначення міжнародними органами та державами, політичними партіями основних ґендерних пріоритетів і фундаментальних цінностей, принципів і напрямів діяльності, відповідних методів та способів їхнього втілення, спрямованих на утвердження рівних прав, свобод, створення умов, можливостей і шансів, гарантій забезпечення рівного соціально-політичного статусу чоловіків і жінок, на розвиток ґендерної демократії та формування ґендерної культури в суспільстві.</a:t>
            </a:r>
          </a:p>
          <a:p>
            <a:pPr marL="0" indent="0" algn="just">
              <a:spcAft>
                <a:spcPts val="1600"/>
              </a:spcAft>
              <a:buNone/>
            </a:pPr>
            <a:endParaRPr lang="uk-UA" sz="1600" dirty="0">
              <a:latin typeface="Times New Roman" pitchFamily="18" charset="0"/>
              <a:cs typeface="Times New Roman" pitchFamily="18" charset="0"/>
            </a:endParaRPr>
          </a:p>
        </p:txBody>
      </p:sp>
      <p:sp>
        <p:nvSpPr>
          <p:cNvPr id="13" name="AutoShape 2" descr="Картинки по запросу гендерна політ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Картинки по запросу гендерна політик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6" descr="Картинки по запросу гендерна політик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AutoShape 8" descr="Картинки по запросу гендерна політи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6" name="Picture 10" descr="Картинки по запросу гендерна політик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4345" y="2197821"/>
            <a:ext cx="4580878" cy="25990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s://naurok.com.ua/uploads/files/81914/27837/27858_images/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777" y="2197821"/>
            <a:ext cx="4385568" cy="28039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7550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31170" y="388711"/>
            <a:ext cx="7908644" cy="1591009"/>
          </a:xfrm>
          <a:prstGeom prst="rect">
            <a:avLst/>
          </a:prstGeom>
        </p:spPr>
        <p:txBody>
          <a:bodyPr spcFirstLastPara="1" wrap="square" lIns="91425" tIns="91425" rIns="91425" bIns="91425" anchor="t" anchorCtr="0">
            <a:noAutofit/>
          </a:bodyPr>
          <a:lstStyle/>
          <a:p>
            <a:pPr marL="0" indent="0" algn="just">
              <a:spcAft>
                <a:spcPts val="1600"/>
              </a:spcAft>
              <a:buNone/>
            </a:pPr>
            <a:r>
              <a:rPr lang="uk-UA" sz="1600" dirty="0">
                <a:latin typeface="Times New Roman" pitchFamily="18" charset="0"/>
                <a:cs typeface="Times New Roman" pitchFamily="18" charset="0"/>
              </a:rPr>
              <a:t>Ґендерна демократія – система волевиявлення обох статей (жінок і чоловіків) у громадянському суспільстві як рівних у правах і можливостях, що законодавчо закріплено й реально забезпечено політико-правовими принципами та діями, розбудовою суспільних і державних структур.</a:t>
            </a:r>
          </a:p>
          <a:p>
            <a:pPr marL="0" indent="0" algn="just">
              <a:spcAft>
                <a:spcPts val="1600"/>
              </a:spcAft>
              <a:buNone/>
            </a:pPr>
            <a:endParaRPr lang="uk-UA" sz="1600" dirty="0">
              <a:latin typeface="Times New Roman" pitchFamily="18" charset="0"/>
              <a:cs typeface="Times New Roman" pitchFamily="18" charset="0"/>
            </a:endParaRPr>
          </a:p>
        </p:txBody>
      </p:sp>
      <p:sp>
        <p:nvSpPr>
          <p:cNvPr id="3" name="Oval 12"/>
          <p:cNvSpPr/>
          <p:nvPr/>
        </p:nvSpPr>
        <p:spPr>
          <a:xfrm>
            <a:off x="2370338" y="1664564"/>
            <a:ext cx="4305670" cy="1291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uk-UA" sz="1600" dirty="0" smtClean="0">
              <a:latin typeface="Times New Roman" pitchFamily="18" charset="0"/>
              <a:cs typeface="Times New Roman" pitchFamily="18" charset="0"/>
            </a:endParaRPr>
          </a:p>
          <a:p>
            <a:endParaRPr lang="uk-UA" sz="1600" dirty="0">
              <a:latin typeface="Times New Roman" pitchFamily="18" charset="0"/>
              <a:cs typeface="Times New Roman" pitchFamily="18" charset="0"/>
            </a:endParaRPr>
          </a:p>
          <a:p>
            <a:pPr algn="ctr"/>
            <a:r>
              <a:rPr lang="uk-UA" sz="1600" dirty="0" smtClean="0">
                <a:latin typeface="Times New Roman" pitchFamily="18" charset="0"/>
                <a:cs typeface="Times New Roman" pitchFamily="18" charset="0"/>
              </a:rPr>
              <a:t>Ґендерна демократія – це принцип, що забезпечує жінкам на рівних умовах із чоловіками право:</a:t>
            </a:r>
            <a:br>
              <a:rPr lang="uk-UA" sz="1600" dirty="0" smtClean="0">
                <a:latin typeface="Times New Roman" pitchFamily="18" charset="0"/>
                <a:cs typeface="Times New Roman" pitchFamily="18" charset="0"/>
              </a:rPr>
            </a:br>
            <a:r>
              <a:rPr lang="ru-RU" sz="1600" dirty="0"/>
              <a:t/>
            </a:r>
            <a:br>
              <a:rPr lang="ru-RU" sz="1600" dirty="0"/>
            </a:br>
            <a:endParaRPr lang="en-US" sz="1600" dirty="0">
              <a:effectLst/>
            </a:endParaRPr>
          </a:p>
        </p:txBody>
      </p:sp>
      <p:sp>
        <p:nvSpPr>
          <p:cNvPr id="4" name="Rounded Rectangle 13"/>
          <p:cNvSpPr/>
          <p:nvPr/>
        </p:nvSpPr>
        <p:spPr>
          <a:xfrm>
            <a:off x="2694373" y="3591335"/>
            <a:ext cx="3266982" cy="1175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endParaRPr lang="uk-UA" dirty="0" smtClean="0">
              <a:latin typeface="Times New Roman" pitchFamily="18" charset="0"/>
              <a:ea typeface="Calibri"/>
              <a:cs typeface="Times New Roman" pitchFamily="18" charset="0"/>
            </a:endParaRPr>
          </a:p>
          <a:p>
            <a:pPr algn="ctr"/>
            <a:r>
              <a:rPr lang="uk-UA" dirty="0" smtClean="0">
                <a:latin typeface="Times New Roman" pitchFamily="18" charset="0"/>
                <a:ea typeface="Calibri"/>
                <a:cs typeface="Times New Roman" pitchFamily="18" charset="0"/>
              </a:rPr>
              <a:t>брати </a:t>
            </a:r>
            <a:r>
              <a:rPr lang="uk-UA" dirty="0">
                <a:latin typeface="Times New Roman" pitchFamily="18" charset="0"/>
                <a:ea typeface="Calibri"/>
                <a:cs typeface="Times New Roman" pitchFamily="18" charset="0"/>
              </a:rPr>
              <a:t>участь у формуванні та здійсненні політики уряду, займати державні посади, а також здійснювати всі державні функції на всіх рівнях державного управління</a:t>
            </a:r>
          </a:p>
          <a:p>
            <a:pPr algn="ctr"/>
            <a:endParaRPr lang="uk-UA" sz="1600" dirty="0">
              <a:ea typeface="Calibri"/>
              <a:cs typeface="Times New Roman"/>
            </a:endParaRPr>
          </a:p>
        </p:txBody>
      </p:sp>
      <p:sp>
        <p:nvSpPr>
          <p:cNvPr id="5" name="Rounded Rectangle 13"/>
          <p:cNvSpPr/>
          <p:nvPr/>
        </p:nvSpPr>
        <p:spPr>
          <a:xfrm>
            <a:off x="0" y="3591336"/>
            <a:ext cx="2423603" cy="1175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голосувати на всіх виборах і публічних референдумах та бути обраними на всі публічно виборні органи</a:t>
            </a:r>
            <a:br>
              <a:rPr lang="uk-UA" dirty="0" smtClean="0">
                <a:latin typeface="Times New Roman" pitchFamily="18" charset="0"/>
                <a:cs typeface="Times New Roman" pitchFamily="18" charset="0"/>
              </a:rPr>
            </a:br>
            <a:r>
              <a:rPr lang="uk-UA" sz="1600" dirty="0" smtClean="0"/>
              <a:t/>
            </a:r>
            <a:br>
              <a:rPr lang="uk-UA" sz="1600" dirty="0" smtClean="0"/>
            </a:br>
            <a:endParaRPr lang="uk-UA" sz="1600" dirty="0">
              <a:effectLst/>
            </a:endParaRPr>
          </a:p>
        </p:txBody>
      </p:sp>
      <p:sp>
        <p:nvSpPr>
          <p:cNvPr id="6" name="Rounded Rectangle 13"/>
          <p:cNvSpPr/>
          <p:nvPr/>
        </p:nvSpPr>
        <p:spPr>
          <a:xfrm>
            <a:off x="6187737" y="3591336"/>
            <a:ext cx="2876364" cy="1175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endParaRPr lang="uk-UA" dirty="0" smtClean="0">
              <a:latin typeface="Times New Roman" pitchFamily="18" charset="0"/>
              <a:ea typeface="Calibri"/>
              <a:cs typeface="Times New Roman" pitchFamily="18" charset="0"/>
            </a:endParaRPr>
          </a:p>
          <a:p>
            <a:pPr algn="ctr"/>
            <a:r>
              <a:rPr lang="uk-UA" dirty="0" smtClean="0">
                <a:latin typeface="Times New Roman" pitchFamily="18" charset="0"/>
                <a:ea typeface="Calibri"/>
                <a:cs typeface="Times New Roman" pitchFamily="18" charset="0"/>
              </a:rPr>
              <a:t>брати </a:t>
            </a:r>
            <a:r>
              <a:rPr lang="uk-UA" dirty="0">
                <a:latin typeface="Times New Roman" pitchFamily="18" charset="0"/>
                <a:ea typeface="Calibri"/>
                <a:cs typeface="Times New Roman" pitchFamily="18" charset="0"/>
              </a:rPr>
              <a:t>участь у діяльності неурядових організацій і асоціацій, що займаються проблемами громадського і політичного життя країни </a:t>
            </a:r>
            <a:endParaRPr lang="uk-UA" dirty="0" smtClean="0">
              <a:latin typeface="Times New Roman" pitchFamily="18" charset="0"/>
              <a:ea typeface="Calibri"/>
              <a:cs typeface="Times New Roman" pitchFamily="18" charset="0"/>
            </a:endParaRPr>
          </a:p>
          <a:p>
            <a:pPr algn="ctr"/>
            <a:r>
              <a:rPr lang="uk-UA" dirty="0" smtClean="0">
                <a:latin typeface="Times New Roman" pitchFamily="18" charset="0"/>
                <a:ea typeface="Calibri"/>
                <a:cs typeface="Times New Roman" pitchFamily="18" charset="0"/>
              </a:rPr>
              <a:t>(</a:t>
            </a:r>
            <a:r>
              <a:rPr lang="uk-UA" dirty="0">
                <a:latin typeface="Times New Roman" pitchFamily="18" charset="0"/>
                <a:ea typeface="Calibri"/>
                <a:cs typeface="Times New Roman" pitchFamily="18" charset="0"/>
              </a:rPr>
              <a:t>ООН, 1979)</a:t>
            </a:r>
          </a:p>
          <a:p>
            <a:pPr algn="ctr"/>
            <a:endParaRPr lang="uk-UA" sz="1600" dirty="0">
              <a:ea typeface="Calibri"/>
              <a:cs typeface="Times New Roman"/>
            </a:endParaRPr>
          </a:p>
        </p:txBody>
      </p:sp>
      <p:sp>
        <p:nvSpPr>
          <p:cNvPr id="7" name="Left Arrow 16"/>
          <p:cNvSpPr>
            <a:spLocks noChangeArrowheads="1"/>
          </p:cNvSpPr>
          <p:nvPr/>
        </p:nvSpPr>
        <p:spPr bwMode="auto">
          <a:xfrm rot="18398860">
            <a:off x="1614123" y="2754371"/>
            <a:ext cx="1252085" cy="685800"/>
          </a:xfrm>
          <a:prstGeom prst="lef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8" name="Left Arrow 16"/>
          <p:cNvSpPr>
            <a:spLocks noChangeArrowheads="1"/>
          </p:cNvSpPr>
          <p:nvPr/>
        </p:nvSpPr>
        <p:spPr bwMode="auto">
          <a:xfrm rot="16200000">
            <a:off x="3993102" y="2948126"/>
            <a:ext cx="669524" cy="685800"/>
          </a:xfrm>
          <a:prstGeom prst="lef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9" name="Left Arrow 16"/>
          <p:cNvSpPr>
            <a:spLocks noChangeArrowheads="1"/>
          </p:cNvSpPr>
          <p:nvPr/>
        </p:nvSpPr>
        <p:spPr bwMode="auto">
          <a:xfrm rot="14332700">
            <a:off x="6086949" y="2785537"/>
            <a:ext cx="1105430" cy="685800"/>
          </a:xfrm>
          <a:prstGeom prst="leftArrow">
            <a:avLst>
              <a:gd name="adj1" fmla="val 50000"/>
              <a:gd name="adj2" fmla="val 500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Tree>
    <p:extLst>
      <p:ext uri="{BB962C8B-B14F-4D97-AF65-F5344CB8AC3E}">
        <p14:creationId xmlns:p14="http://schemas.microsoft.com/office/powerpoint/2010/main" xmlns="" val="188401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31170" y="388711"/>
            <a:ext cx="7908644" cy="1591009"/>
          </a:xfrm>
          <a:prstGeom prst="rect">
            <a:avLst/>
          </a:prstGeom>
        </p:spPr>
        <p:txBody>
          <a:bodyPr spcFirstLastPara="1" wrap="square" lIns="91425" tIns="91425" rIns="91425" bIns="91425" anchor="t" anchorCtr="0">
            <a:noAutofit/>
          </a:bodyPr>
          <a:lstStyle/>
          <a:p>
            <a:pPr marL="0" indent="0" algn="just">
              <a:spcAft>
                <a:spcPts val="1600"/>
              </a:spcAft>
              <a:buNone/>
            </a:pPr>
            <a:r>
              <a:rPr lang="uk-UA" sz="1600" dirty="0" smtClean="0">
                <a:latin typeface="Times New Roman" pitchFamily="18" charset="0"/>
                <a:cs typeface="Times New Roman" pitchFamily="18" charset="0"/>
              </a:rPr>
              <a:t>Ґендерна асиметрія – непропорційна представленість соціальних і культурних ролей статей (а також уявлень про них) у різних сферах життя. Наприклад, у населенні більшості країн жінки становлять більше половини (від 51 % до 54 %), у той час як у сфері політики національного та регіонального рівнів їх число значно менше.</a:t>
            </a:r>
          </a:p>
          <a:p>
            <a:pPr marL="0" indent="0" algn="just">
              <a:spcAft>
                <a:spcPts val="1600"/>
              </a:spcAft>
              <a:buNone/>
            </a:pPr>
            <a:endParaRPr lang="ru-RU" sz="1600" dirty="0">
              <a:latin typeface="Times New Roman" pitchFamily="18" charset="0"/>
              <a:cs typeface="Times New Roman" pitchFamily="18" charset="0"/>
            </a:endParaRPr>
          </a:p>
        </p:txBody>
      </p:sp>
      <p:pic>
        <p:nvPicPr>
          <p:cNvPr id="5124" name="Picture 4" descr="Картинки по запросу парламент меншість жіно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0148" y="1606224"/>
            <a:ext cx="5609976" cy="3158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70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body" idx="1"/>
          </p:nvPr>
        </p:nvSpPr>
        <p:spPr>
          <a:xfrm>
            <a:off x="1297500" y="421400"/>
            <a:ext cx="7038900" cy="405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 (gender) ‒ організована модель соціальних стосунків між жінками і чоловіками, яка не лише характеризує їх міжособистісне спілкування і взаємодію в сім’ї, а й визначає їхні соціальні відносини в основних інститутах суспільства (а також така, що визначається або конструюється ними). Система норм поведінки, яка приписує виконання певних статевих ролей, відповідно виникає ряд уявлень про те, що таке «чоловіче» і «жіноче» в певному суспільстві. Соціокультурна категорія і колективні уявлення, за допомогою яких біологічні відмінності статей перекладаються мовою соціальної і культурної диференціації.</a:t>
            </a:r>
            <a:endParaRPr sz="1800">
              <a:latin typeface="Times New Roman"/>
              <a:ea typeface="Times New Roman"/>
              <a:cs typeface="Times New Roman"/>
              <a:sym typeface="Times New Roman"/>
            </a:endParaRPr>
          </a:p>
        </p:txBody>
      </p:sp>
      <p:pic>
        <p:nvPicPr>
          <p:cNvPr id="141" name="Google Shape;141;p14"/>
          <p:cNvPicPr preferRelativeResize="0"/>
          <p:nvPr/>
        </p:nvPicPr>
        <p:blipFill>
          <a:blip r:embed="rId3">
            <a:alphaModFix/>
          </a:blip>
          <a:stretch>
            <a:fillRect/>
          </a:stretch>
        </p:blipFill>
        <p:spPr>
          <a:xfrm>
            <a:off x="4018500" y="3371150"/>
            <a:ext cx="5048250" cy="166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31170" y="388711"/>
            <a:ext cx="7908644" cy="1591009"/>
          </a:xfrm>
          <a:prstGeom prst="rect">
            <a:avLst/>
          </a:prstGeom>
        </p:spPr>
        <p:txBody>
          <a:bodyPr spcFirstLastPara="1" wrap="square" lIns="91425" tIns="91425" rIns="91425" bIns="91425" anchor="t" anchorCtr="0">
            <a:noAutofit/>
          </a:bodyPr>
          <a:lstStyle/>
          <a:p>
            <a:pPr marL="0" indent="0" algn="just">
              <a:spcAft>
                <a:spcPts val="1600"/>
              </a:spcAft>
              <a:buNone/>
            </a:pPr>
            <a:r>
              <a:rPr lang="uk-UA" sz="1600" dirty="0" smtClean="0">
                <a:latin typeface="Times New Roman" pitchFamily="18" charset="0"/>
                <a:cs typeface="Times New Roman" pitchFamily="18" charset="0"/>
              </a:rPr>
              <a:t>Ґендерні квоти – спосіб забезпечення представництва жінок у владних структурах, відповідно до якого правовим чином відводиться певна частина депутатських місць у парламенті для обрання жінок депутатками.</a:t>
            </a:r>
          </a:p>
          <a:p>
            <a:pPr marL="0" indent="0" algn="just">
              <a:spcAft>
                <a:spcPts val="1600"/>
              </a:spcAft>
              <a:buNone/>
            </a:pPr>
            <a:endParaRPr lang="ru-RU" sz="1800" dirty="0">
              <a:latin typeface="Times New Roman" pitchFamily="18" charset="0"/>
              <a:cs typeface="Times New Roman" pitchFamily="18" charset="0"/>
            </a:endParaRPr>
          </a:p>
        </p:txBody>
      </p:sp>
      <p:pic>
        <p:nvPicPr>
          <p:cNvPr id="5122" name="Picture 2" descr="Картинки по запросу гендерні квот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4981" y="1313894"/>
            <a:ext cx="6791325" cy="3562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020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031170" y="388711"/>
            <a:ext cx="7908644" cy="1591009"/>
          </a:xfrm>
          <a:prstGeom prst="rect">
            <a:avLst/>
          </a:prstGeom>
        </p:spPr>
        <p:txBody>
          <a:bodyPr spcFirstLastPara="1" wrap="square" lIns="91425" tIns="91425" rIns="91425" bIns="91425" anchor="t" anchorCtr="0">
            <a:noAutofit/>
          </a:bodyPr>
          <a:lstStyle/>
          <a:p>
            <a:pPr marL="0" indent="0" algn="just">
              <a:spcAft>
                <a:spcPts val="1600"/>
              </a:spcAft>
              <a:buNone/>
            </a:pPr>
            <a:r>
              <a:rPr lang="uk-UA" sz="1600" dirty="0">
                <a:latin typeface="Times New Roman" pitchFamily="18" charset="0"/>
                <a:cs typeface="Times New Roman" pitchFamily="18" charset="0"/>
              </a:rPr>
              <a:t>Ґендерний вибір у політиці – чітке визначення соціумами, їхніми організаціями напрямів ґендерного розвитку й дійового забезпечення прогресу в сфері </a:t>
            </a:r>
            <a:r>
              <a:rPr lang="uk-UA" sz="1600" dirty="0" err="1">
                <a:latin typeface="Times New Roman" pitchFamily="18" charset="0"/>
                <a:cs typeface="Times New Roman" pitchFamily="18" charset="0"/>
              </a:rPr>
              <a:t>ґендеру</a:t>
            </a:r>
            <a:endParaRPr lang="uk-UA" sz="1600" dirty="0">
              <a:latin typeface="Times New Roman" pitchFamily="18" charset="0"/>
              <a:cs typeface="Times New Roman" pitchFamily="18" charset="0"/>
            </a:endParaRPr>
          </a:p>
          <a:p>
            <a:pPr marL="0" indent="0" algn="just">
              <a:spcAft>
                <a:spcPts val="1600"/>
              </a:spcAft>
              <a:buNone/>
            </a:pPr>
            <a:endParaRPr lang="uk-UA" sz="1600" dirty="0">
              <a:latin typeface="Times New Roman" pitchFamily="18" charset="0"/>
              <a:cs typeface="Times New Roman" pitchFamily="18" charset="0"/>
            </a:endParaRPr>
          </a:p>
        </p:txBody>
      </p:sp>
      <p:sp>
        <p:nvSpPr>
          <p:cNvPr id="2" name="AutoShape 2" descr="Картинки по запросу конституція україни"/>
          <p:cNvSpPr>
            <a:spLocks noChangeAspect="1" noChangeArrowheads="1"/>
          </p:cNvSpPr>
          <p:nvPr/>
        </p:nvSpPr>
        <p:spPr bwMode="auto">
          <a:xfrm>
            <a:off x="155575" y="-1828800"/>
            <a:ext cx="5734050" cy="3819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ртинки по запросу конституція україни"/>
          <p:cNvSpPr>
            <a:spLocks noChangeAspect="1" noChangeArrowheads="1"/>
          </p:cNvSpPr>
          <p:nvPr/>
        </p:nvSpPr>
        <p:spPr bwMode="auto">
          <a:xfrm>
            <a:off x="307975" y="-1676400"/>
            <a:ext cx="5734050" cy="3819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6" name="Picture 6" descr="https://upload.wikimedia.org/wikipedia/commons/thumb/8/85/Constitution_of_Ukraine.jpg/1200px-Constitution_of_Ukrain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15558" y="1102511"/>
            <a:ext cx="5341891" cy="35612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9388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43403" y="1338622"/>
            <a:ext cx="4082368" cy="3499708"/>
          </a:xfrm>
          <a:prstGeom prst="rect">
            <a:avLst/>
          </a:prstGeom>
        </p:spPr>
        <p:txBody>
          <a:bodyPr spcFirstLastPara="1" wrap="square" lIns="91425" tIns="91425" rIns="91425" bIns="91425" anchor="t" anchorCtr="0">
            <a:noAutofit/>
          </a:bodyPr>
          <a:lstStyle/>
          <a:p>
            <a:pPr marL="0" indent="0" algn="just">
              <a:lnSpc>
                <a:spcPct val="100000"/>
              </a:lnSpc>
              <a:spcAft>
                <a:spcPts val="1600"/>
              </a:spcAft>
              <a:buNone/>
            </a:pPr>
            <a:r>
              <a:rPr lang="uk-UA" sz="1600" dirty="0">
                <a:latin typeface="Times New Roman" pitchFamily="18" charset="0"/>
                <a:cs typeface="Times New Roman" pitchFamily="18" charset="0"/>
              </a:rPr>
              <a:t>Позитивна дискримінація — політика чи принцип, що означає надання переваг при працевлаштуванні, просуванні по службі, отриманні освіти, а також при висуванні до виборних органів влади представникам груп, що традиційно дискримінуються за ознакою статі, раси, національності. </a:t>
            </a:r>
            <a:r>
              <a:rPr lang="uk-UA" sz="1600" dirty="0" smtClean="0">
                <a:latin typeface="Times New Roman" pitchFamily="18" charset="0"/>
                <a:cs typeface="Times New Roman" pitchFamily="18" charset="0"/>
              </a:rPr>
              <a:t>Позитивна </a:t>
            </a:r>
            <a:r>
              <a:rPr lang="uk-UA" sz="1600" dirty="0">
                <a:latin typeface="Times New Roman" pitchFamily="18" charset="0"/>
                <a:cs typeface="Times New Roman" pitchFamily="18" charset="0"/>
              </a:rPr>
              <a:t>дискримінація виступає як засіб ліквідації дискримінації негативної.</a:t>
            </a:r>
          </a:p>
          <a:p>
            <a:pPr marL="0" indent="0" algn="just">
              <a:lnSpc>
                <a:spcPct val="100000"/>
              </a:lnSpc>
              <a:spcAft>
                <a:spcPts val="1600"/>
              </a:spcAft>
              <a:buNone/>
            </a:pPr>
            <a:endParaRPr lang="uk-UA" sz="1600" dirty="0">
              <a:latin typeface="Times New Roman" pitchFamily="18" charset="0"/>
              <a:cs typeface="Times New Roman" pitchFamily="18" charset="0"/>
            </a:endParaRPr>
          </a:p>
        </p:txBody>
      </p:sp>
      <p:pic>
        <p:nvPicPr>
          <p:cNvPr id="6146" name="Picture 2" descr="Картинки по запросу позитивна дискримінація"/>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7814" y="168676"/>
            <a:ext cx="4707784" cy="4520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867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17601" y="157892"/>
            <a:ext cx="7038900" cy="3797100"/>
          </a:xfrm>
          <a:prstGeom prst="rect">
            <a:avLst/>
          </a:prstGeom>
        </p:spPr>
        <p:txBody>
          <a:bodyPr spcFirstLastPara="1" wrap="square" lIns="91425" tIns="91425" rIns="91425" bIns="91425" anchor="t" anchorCtr="0">
            <a:noAutofit/>
          </a:bodyPr>
          <a:lstStyle/>
          <a:p>
            <a:pPr marL="0" indent="0" algn="just">
              <a:lnSpc>
                <a:spcPct val="100000"/>
              </a:lnSpc>
              <a:buNone/>
            </a:pPr>
            <a:r>
              <a:rPr lang="uk-UA" sz="1800" dirty="0" smtClean="0">
                <a:latin typeface="Times New Roman" pitchFamily="18" charset="0"/>
                <a:cs typeface="Times New Roman" pitchFamily="18" charset="0"/>
              </a:rPr>
              <a:t>Ґендерна сегрегація праці – нерівномірне розподілення чоловіків і жінок у економіці, через що в окремих професіях чи окремих економічних галузях переважають чоловіки або жінки.</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Ґендерна сегрегація праці може бути вертикальною та горизонтальною. </a:t>
            </a:r>
          </a:p>
          <a:p>
            <a:pPr marL="0" indent="0" algn="just">
              <a:lnSpc>
                <a:spcPct val="100000"/>
              </a:lnSpc>
              <a:buNone/>
            </a:pPr>
            <a:r>
              <a:rPr lang="uk-UA" sz="1800" dirty="0" smtClean="0">
                <a:latin typeface="Times New Roman" pitchFamily="18" charset="0"/>
                <a:cs typeface="Times New Roman" pitchFamily="18" charset="0"/>
              </a:rPr>
              <a:t>	Вертикальна ґендерна сегрегація праці – це нерівне розподілення чоловіків і жінок на різних рівнях у середині однієї професії . </a:t>
            </a:r>
          </a:p>
          <a:p>
            <a:pPr marL="0" indent="0">
              <a:lnSpc>
                <a:spcPct val="100000"/>
              </a:lnSpc>
              <a:buNone/>
            </a:pPr>
            <a:r>
              <a:rPr lang="uk-UA" sz="1800" dirty="0" smtClean="0">
                <a:latin typeface="Times New Roman" pitchFamily="18" charset="0"/>
                <a:cs typeface="Times New Roman" pitchFamily="18" charset="0"/>
              </a:rPr>
              <a:t>	Горизонтальна ґендерна </a:t>
            </a:r>
          </a:p>
          <a:p>
            <a:pPr marL="0" indent="0">
              <a:lnSpc>
                <a:spcPct val="100000"/>
              </a:lnSpc>
              <a:buNone/>
            </a:pPr>
            <a:r>
              <a:rPr lang="uk-UA" sz="1800" dirty="0" smtClean="0">
                <a:latin typeface="Times New Roman" pitchFamily="18" charset="0"/>
                <a:cs typeface="Times New Roman" pitchFamily="18" charset="0"/>
              </a:rPr>
              <a:t>сегрегація – нерівне розподілення</a:t>
            </a:r>
          </a:p>
          <a:p>
            <a:pPr marL="0" indent="0">
              <a:lnSpc>
                <a:spcPct val="100000"/>
              </a:lnSpc>
              <a:buNone/>
            </a:pPr>
            <a:r>
              <a:rPr lang="uk-UA" sz="1800" dirty="0" smtClean="0">
                <a:latin typeface="Times New Roman" pitchFamily="18" charset="0"/>
                <a:cs typeface="Times New Roman" pitchFamily="18" charset="0"/>
              </a:rPr>
              <a:t>жінок і чоловіків у різних професіях.</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pic>
        <p:nvPicPr>
          <p:cNvPr id="1026" name="Picture 2" descr="https://www.cossa.ru/upload/iblock/3d0/big_1365716827borb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1597" y="2252269"/>
            <a:ext cx="4008115" cy="2657082"/>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Картинки по запросу Ґендерна сегрегація праці картинк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326336"/>
            <a:ext cx="1615736" cy="1700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164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17601" y="157892"/>
            <a:ext cx="7038900" cy="1981626"/>
          </a:xfrm>
          <a:prstGeom prst="rect">
            <a:avLst/>
          </a:prstGeom>
        </p:spPr>
        <p:txBody>
          <a:bodyPr spcFirstLastPara="1" wrap="square" lIns="91425" tIns="91425" rIns="91425" bIns="91425" anchor="t" anchorCtr="0">
            <a:noAutofit/>
          </a:bodyPr>
          <a:lstStyle/>
          <a:p>
            <a:pPr marL="0" indent="0" algn="just">
              <a:lnSpc>
                <a:spcPct val="100000"/>
              </a:lnSpc>
              <a:buNone/>
            </a:pPr>
            <a:r>
              <a:rPr lang="uk-UA" sz="1800" dirty="0">
                <a:latin typeface="Times New Roman" pitchFamily="18" charset="0"/>
                <a:cs typeface="Times New Roman" pitchFamily="18" charset="0"/>
              </a:rPr>
              <a:t>Ґендерне вирівнювання - вироблення суб’єктами політики системи науково обґрунтованих заходів і здійснення відповідних кроків та дій, спрямованих на згладжування специфічних форм ґендерної дискримінації та ґендерних заборон у суспільстві (у трудових колективах, на робочих місцях і в сім’ї) із метою утвердження ґендерної рівності щодо рівномірного розподілу ресурсів та участі.</a:t>
            </a:r>
          </a:p>
          <a:p>
            <a:pPr marL="0" indent="0" algn="just">
              <a:lnSpc>
                <a:spcPct val="100000"/>
              </a:lnSpc>
              <a:buNone/>
            </a:pPr>
            <a:endParaRPr lang="uk-UA" sz="1800" dirty="0">
              <a:latin typeface="Times New Roman" pitchFamily="18" charset="0"/>
              <a:cs typeface="Times New Roman" pitchFamily="18" charset="0"/>
            </a:endParaRPr>
          </a:p>
          <a:p>
            <a:pPr marL="0" indent="0" algn="just">
              <a:lnSpc>
                <a:spcPct val="100000"/>
              </a:lnSpc>
              <a:buNone/>
            </a:pP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pic>
        <p:nvPicPr>
          <p:cNvPr id="9218" name="Picture 2" descr="КРОКИ&#10;МВС&#10;Зелене світло на розробку Плану&#10;заходів МВС України&#10;ЦІЛЬ 1&#10;Розробка системи&#10;звітності для&#10;ефективної&#10;координації..."/>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953087"/>
            <a:ext cx="4438834" cy="2953028"/>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КРОКИ&#10;МВС&#10;Затверджена Міжвідомча робоча група&#10;МВС України з розроблення Плану&#10;заходів&#10;ЦІЛЬ 4&#10;Запобігання&#10;конфліктам та&#10;нас..."/>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9857" y="1953087"/>
            <a:ext cx="4634143" cy="2953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823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53111" y="719090"/>
            <a:ext cx="7038900" cy="1677879"/>
          </a:xfrm>
          <a:prstGeom prst="rect">
            <a:avLst/>
          </a:prstGeom>
        </p:spPr>
        <p:txBody>
          <a:bodyPr spcFirstLastPara="1" wrap="square" lIns="91425" tIns="91425" rIns="91425" bIns="91425" anchor="t" anchorCtr="0">
            <a:noAutofit/>
          </a:bodyPr>
          <a:lstStyle/>
          <a:p>
            <a:pPr marL="0" indent="0" algn="just">
              <a:lnSpc>
                <a:spcPct val="100000"/>
              </a:lnSpc>
              <a:buNone/>
            </a:pPr>
            <a:r>
              <a:rPr lang="uk-UA" sz="1800" dirty="0">
                <a:latin typeface="Times New Roman" pitchFamily="18" charset="0"/>
                <a:cs typeface="Times New Roman" pitchFamily="18" charset="0"/>
              </a:rPr>
              <a:t>Ґендерна </a:t>
            </a:r>
            <a:r>
              <a:rPr lang="uk-UA" sz="1800" dirty="0" err="1">
                <a:latin typeface="Times New Roman" pitchFamily="18" charset="0"/>
                <a:cs typeface="Times New Roman" pitchFamily="18" charset="0"/>
              </a:rPr>
              <a:t>ресоціалізація</a:t>
            </a:r>
            <a:r>
              <a:rPr lang="uk-UA" sz="1800" dirty="0">
                <a:latin typeface="Times New Roman" pitchFamily="18" charset="0"/>
                <a:cs typeface="Times New Roman" pitchFamily="18" charset="0"/>
              </a:rPr>
              <a:t> – руйнування раніше прийнятої системи ґендерних цінностей та засвоєння нової.</a:t>
            </a:r>
          </a:p>
          <a:p>
            <a:pPr marL="0" indent="0" algn="just">
              <a:lnSpc>
                <a:spcPct val="100000"/>
              </a:lnSpc>
              <a:buNone/>
            </a:pPr>
            <a:endParaRPr lang="uk-UA" sz="1800" dirty="0">
              <a:latin typeface="Times New Roman" pitchFamily="18" charset="0"/>
              <a:cs typeface="Times New Roman" pitchFamily="18" charset="0"/>
            </a:endParaRPr>
          </a:p>
          <a:p>
            <a:pPr marL="0" indent="0" algn="just">
              <a:lnSpc>
                <a:spcPct val="100000"/>
              </a:lnSpc>
              <a:buNone/>
            </a:pP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pic>
        <p:nvPicPr>
          <p:cNvPr id="11270" name="Picture 6" descr="Картинки по запросу гендерні перетворення"/>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109" y="2160295"/>
            <a:ext cx="4034684" cy="24838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Умножение 1"/>
          <p:cNvSpPr/>
          <p:nvPr/>
        </p:nvSpPr>
        <p:spPr>
          <a:xfrm>
            <a:off x="581487" y="2831976"/>
            <a:ext cx="3559946" cy="210400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pic>
        <p:nvPicPr>
          <p:cNvPr id="11272" name="Picture 8" descr="Похожее изображени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44049" y="2160294"/>
            <a:ext cx="4449032" cy="248385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Фигура, имеющая форму буквы L 2"/>
          <p:cNvSpPr/>
          <p:nvPr/>
        </p:nvSpPr>
        <p:spPr>
          <a:xfrm rot="18741915">
            <a:off x="6163985" y="2797175"/>
            <a:ext cx="1474376" cy="1553301"/>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907503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53111" y="415344"/>
            <a:ext cx="7038900" cy="1981626"/>
          </a:xfrm>
          <a:prstGeom prst="rect">
            <a:avLst/>
          </a:prstGeom>
        </p:spPr>
        <p:txBody>
          <a:bodyPr spcFirstLastPara="1" wrap="square" lIns="91425" tIns="91425" rIns="91425" bIns="91425" anchor="t" anchorCtr="0">
            <a:noAutofit/>
          </a:bodyPr>
          <a:lstStyle/>
          <a:p>
            <a:pPr marL="0" indent="0" algn="just">
              <a:lnSpc>
                <a:spcPct val="100000"/>
              </a:lnSpc>
              <a:buNone/>
            </a:pPr>
            <a:r>
              <a:rPr lang="uk-UA" sz="1800" dirty="0">
                <a:latin typeface="Times New Roman" pitchFamily="18" charset="0"/>
                <a:cs typeface="Times New Roman" pitchFamily="18" charset="0"/>
              </a:rPr>
              <a:t>Ґендерно-правова експертиза – аналіз чинного законодавства, проектів нормативно-правових актів, результатом якого є надання висновку щодо їх відповідності принципу забезпечення рівних прав та можливостей жінок і чоловіків (Конституція України).</a:t>
            </a:r>
          </a:p>
          <a:p>
            <a:pPr marL="0" indent="0" algn="just">
              <a:lnSpc>
                <a:spcPct val="100000"/>
              </a:lnSpc>
              <a:buNone/>
            </a:pPr>
            <a:endParaRPr lang="uk-UA" sz="1800" dirty="0">
              <a:latin typeface="Times New Roman" pitchFamily="18" charset="0"/>
              <a:cs typeface="Times New Roman" pitchFamily="18" charset="0"/>
            </a:endParaRPr>
          </a:p>
          <a:p>
            <a:pPr marL="0" indent="0" algn="just">
              <a:lnSpc>
                <a:spcPct val="100000"/>
              </a:lnSpc>
              <a:buNone/>
            </a:pP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pic>
        <p:nvPicPr>
          <p:cNvPr id="11268" name="Picture 4" descr="Картинки по запросу гендерно-правова експертиз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71458" y="1768875"/>
            <a:ext cx="3590925"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5291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body" idx="1"/>
          </p:nvPr>
        </p:nvSpPr>
        <p:spPr>
          <a:xfrm>
            <a:off x="1217601" y="157892"/>
            <a:ext cx="7038900" cy="1981626"/>
          </a:xfrm>
          <a:prstGeom prst="rect">
            <a:avLst/>
          </a:prstGeom>
        </p:spPr>
        <p:txBody>
          <a:bodyPr spcFirstLastPara="1" wrap="square" lIns="91425" tIns="91425" rIns="91425" bIns="91425" anchor="t" anchorCtr="0">
            <a:noAutofit/>
          </a:bodyPr>
          <a:lstStyle/>
          <a:p>
            <a:pPr marL="0" indent="0" algn="just">
              <a:lnSpc>
                <a:spcPct val="100000"/>
              </a:lnSpc>
              <a:buNone/>
            </a:pPr>
            <a:r>
              <a:rPr lang="uk-UA" sz="1800" dirty="0">
                <a:latin typeface="Times New Roman" pitchFamily="18" charset="0"/>
                <a:cs typeface="Times New Roman" pitchFamily="18" charset="0"/>
              </a:rPr>
              <a:t>Ґендерний розвиток — це соціальний процес, направлений на зменшення ґендерної нерівності та подолання ґендерної дискримінації у суспільстві.</a:t>
            </a:r>
          </a:p>
          <a:p>
            <a:pPr marL="0" indent="0" algn="just">
              <a:lnSpc>
                <a:spcPct val="100000"/>
              </a:lnSpc>
              <a:buNone/>
            </a:pPr>
            <a:endParaRPr lang="uk-UA" sz="1800" dirty="0">
              <a:latin typeface="Times New Roman" pitchFamily="18" charset="0"/>
              <a:cs typeface="Times New Roman" pitchFamily="18" charset="0"/>
            </a:endParaRPr>
          </a:p>
          <a:p>
            <a:pPr marL="0" indent="0" algn="just">
              <a:lnSpc>
                <a:spcPct val="100000"/>
              </a:lnSpc>
              <a:buNone/>
            </a:pP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a:p>
            <a:pPr marL="0" lvl="0" indent="0" algn="l" rtl="0">
              <a:spcBef>
                <a:spcPts val="0"/>
              </a:spcBef>
              <a:spcAft>
                <a:spcPts val="1600"/>
              </a:spcAft>
              <a:buNone/>
            </a:pPr>
            <a:endParaRPr sz="1800" dirty="0">
              <a:latin typeface="Times New Roman"/>
              <a:ea typeface="Times New Roman"/>
              <a:cs typeface="Times New Roman"/>
              <a:sym typeface="Times New Roman"/>
            </a:endParaRPr>
          </a:p>
        </p:txBody>
      </p:sp>
      <p:pic>
        <p:nvPicPr>
          <p:cNvPr id="11266" name="Picture 2" descr="Картинки по запросу гендерний розвито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84412" y="1413769"/>
            <a:ext cx="5610687" cy="3069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1652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body" idx="1"/>
          </p:nvPr>
        </p:nvSpPr>
        <p:spPr>
          <a:xfrm>
            <a:off x="1297500" y="421400"/>
            <a:ext cx="7038900" cy="405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uk-UA" sz="1800" dirty="0" smtClean="0">
                <a:latin typeface="Times New Roman"/>
                <a:ea typeface="Times New Roman"/>
                <a:cs typeface="Times New Roman"/>
                <a:sym typeface="Times New Roman"/>
              </a:rPr>
              <a:t>Розробники </a:t>
            </a:r>
            <a:r>
              <a:rPr lang="uk-UA" sz="1800" dirty="0" err="1" smtClean="0">
                <a:latin typeface="Times New Roman"/>
                <a:ea typeface="Times New Roman"/>
                <a:cs typeface="Times New Roman"/>
                <a:sym typeface="Times New Roman"/>
              </a:rPr>
              <a:t>онлайн-курсу</a:t>
            </a:r>
            <a:r>
              <a:rPr lang="uk-UA" sz="1800" dirty="0" smtClean="0">
                <a:latin typeface="Times New Roman"/>
                <a:ea typeface="Times New Roman"/>
                <a:cs typeface="Times New Roman"/>
                <a:sym typeface="Times New Roman"/>
              </a:rPr>
              <a:t>:</a:t>
            </a:r>
          </a:p>
          <a:p>
            <a:pPr marL="342900" lvl="0" indent="-342900">
              <a:spcAft>
                <a:spcPts val="1600"/>
              </a:spcAft>
              <a:buFont typeface="+mj-lt"/>
              <a:buAutoNum type="arabicPeriod"/>
            </a:pPr>
            <a:r>
              <a:rPr lang="uk-UA" sz="1800" dirty="0" smtClean="0">
                <a:latin typeface="Times New Roman"/>
                <a:ea typeface="Times New Roman"/>
                <a:cs typeface="Times New Roman"/>
                <a:sym typeface="Times New Roman"/>
              </a:rPr>
              <a:t>Оксана </a:t>
            </a:r>
            <a:r>
              <a:rPr lang="uk-UA" sz="1800" dirty="0" err="1" smtClean="0">
                <a:latin typeface="Times New Roman"/>
                <a:ea typeface="Times New Roman"/>
                <a:cs typeface="Times New Roman"/>
                <a:sym typeface="Times New Roman"/>
              </a:rPr>
              <a:t>Кульчицька</a:t>
            </a:r>
            <a:r>
              <a:rPr lang="uk-UA" sz="1800" dirty="0" smtClean="0">
                <a:latin typeface="Times New Roman"/>
                <a:ea typeface="Times New Roman"/>
                <a:cs typeface="Times New Roman"/>
                <a:sym typeface="Times New Roman"/>
              </a:rPr>
              <a:t>, доцент кафедри конституційного права та прав людини НАВС, кандидат юридичних наук</a:t>
            </a:r>
          </a:p>
          <a:p>
            <a:pPr marL="342900" lvl="0" indent="-342900">
              <a:spcAft>
                <a:spcPts val="1600"/>
              </a:spcAft>
              <a:buFont typeface="+mj-lt"/>
              <a:buAutoNum type="arabicPeriod"/>
            </a:pPr>
            <a:r>
              <a:rPr lang="uk-UA" sz="1800" dirty="0" smtClean="0">
                <a:latin typeface="Times New Roman"/>
                <a:ea typeface="Times New Roman"/>
                <a:cs typeface="Times New Roman"/>
                <a:sym typeface="Times New Roman"/>
              </a:rPr>
              <a:t>Оксана </a:t>
            </a:r>
            <a:r>
              <a:rPr lang="uk-UA" sz="1800" dirty="0" smtClean="0">
                <a:latin typeface="Times New Roman"/>
                <a:ea typeface="Times New Roman"/>
                <a:cs typeface="Times New Roman"/>
                <a:sym typeface="Times New Roman"/>
              </a:rPr>
              <a:t>Славна, доцент </a:t>
            </a:r>
            <a:r>
              <a:rPr lang="uk-UA" sz="1800" dirty="0" smtClean="0">
                <a:latin typeface="Times New Roman"/>
                <a:ea typeface="Times New Roman"/>
                <a:cs typeface="Times New Roman"/>
                <a:sym typeface="Times New Roman"/>
              </a:rPr>
              <a:t>кафедри конституційного права та прав людини НАВС, кандидат юридичних наук</a:t>
            </a:r>
          </a:p>
          <a:p>
            <a:pPr marL="342900" lvl="0" indent="-342900">
              <a:spcAft>
                <a:spcPts val="1600"/>
              </a:spcAft>
              <a:buFont typeface="+mj-lt"/>
              <a:buAutoNum type="arabicPeriod"/>
            </a:pPr>
            <a:r>
              <a:rPr lang="uk-UA" sz="1800" dirty="0" smtClean="0">
                <a:latin typeface="Times New Roman"/>
                <a:ea typeface="Times New Roman"/>
                <a:cs typeface="Times New Roman"/>
                <a:sym typeface="Times New Roman"/>
              </a:rPr>
              <a:t>Богдан Калиновський, завідувач кафедри конституційного права та прав людини НАВС, доктор юридичних наук, доцент</a:t>
            </a:r>
            <a:endParaRPr sz="1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body" idx="1"/>
          </p:nvPr>
        </p:nvSpPr>
        <p:spPr>
          <a:xfrm>
            <a:off x="1297500" y="198300"/>
            <a:ext cx="7038900" cy="428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 і розвиток (Ґ І Р) ‒ зосереджується на відносних ролях і відповідальностях жінок і чоловіків. Хоча існує декілька підходів ҐІР, засадничим є висновок, що ґендерно-чутливий аналіз ролей жінок і чоловіків та їх доступу до ресурсів і прийняття рішень потрібен для вдосконалення політики і практики розвитку. Залежно від мети та пріоритетів різних організацій практичне впровадження підходів ҐІР змінюється.</a:t>
            </a:r>
            <a:endParaRPr sz="1800">
              <a:latin typeface="Times New Roman"/>
              <a:ea typeface="Times New Roman"/>
              <a:cs typeface="Times New Roman"/>
              <a:sym typeface="Times New Roman"/>
            </a:endParaRPr>
          </a:p>
        </p:txBody>
      </p:sp>
      <p:pic>
        <p:nvPicPr>
          <p:cNvPr id="147" name="Google Shape;147;p15"/>
          <p:cNvPicPr preferRelativeResize="0"/>
          <p:nvPr/>
        </p:nvPicPr>
        <p:blipFill>
          <a:blip r:embed="rId3">
            <a:alphaModFix/>
          </a:blip>
          <a:stretch>
            <a:fillRect/>
          </a:stretch>
        </p:blipFill>
        <p:spPr>
          <a:xfrm>
            <a:off x="3160475" y="2379650"/>
            <a:ext cx="5872975" cy="268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body" idx="1"/>
          </p:nvPr>
        </p:nvSpPr>
        <p:spPr>
          <a:xfrm>
            <a:off x="1297500" y="86750"/>
            <a:ext cx="7750200" cy="493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t>Ґендерна ідентичність ‒ усвідомлення себе пов’язаними з культурними визначеннями мужності і жіночності. Поняття діє в межах суб’єктивного досвіду і слугує психологічною інтеріоризацією чоловічих і жіночих рис, що виникають в результаті процесу взаємодії «я» та інших. Існування трансвеститської і транссексуальної ідентичності показує, що ґендер не залежить лише від статі, а є результатом побудови ґендерних ідентичностей.</a:t>
            </a:r>
            <a:endParaRPr sz="1800"/>
          </a:p>
        </p:txBody>
      </p:sp>
      <p:pic>
        <p:nvPicPr>
          <p:cNvPr id="153" name="Google Shape;153;p16"/>
          <p:cNvPicPr preferRelativeResize="0"/>
          <p:nvPr/>
        </p:nvPicPr>
        <p:blipFill>
          <a:blip r:embed="rId3">
            <a:alphaModFix/>
          </a:blip>
          <a:stretch>
            <a:fillRect/>
          </a:stretch>
        </p:blipFill>
        <p:spPr>
          <a:xfrm>
            <a:off x="2986600" y="2247175"/>
            <a:ext cx="5974249" cy="2772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body" idx="1"/>
          </p:nvPr>
        </p:nvSpPr>
        <p:spPr>
          <a:xfrm>
            <a:off x="1297500" y="359425"/>
            <a:ext cx="7675800" cy="203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Ґендерна рівність ‒ рівний правовий статус жінок і чоловіків та рівні можливості для його реалізації, що дозволяє особам обох статей брати рівну участь в усіх сферах життєдіяльності суспільства.</a:t>
            </a:r>
            <a:endParaRPr sz="1800">
              <a:latin typeface="Times New Roman"/>
              <a:ea typeface="Times New Roman"/>
              <a:cs typeface="Times New Roman"/>
              <a:sym typeface="Times New Roman"/>
            </a:endParaRPr>
          </a:p>
        </p:txBody>
      </p:sp>
      <p:pic>
        <p:nvPicPr>
          <p:cNvPr id="159" name="Google Shape;159;p17"/>
          <p:cNvPicPr preferRelativeResize="0"/>
          <p:nvPr/>
        </p:nvPicPr>
        <p:blipFill>
          <a:blip r:embed="rId3">
            <a:alphaModFix/>
          </a:blip>
          <a:stretch>
            <a:fillRect/>
          </a:stretch>
        </p:blipFill>
        <p:spPr>
          <a:xfrm>
            <a:off x="3597075" y="1468875"/>
            <a:ext cx="5376224" cy="358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body" idx="1"/>
          </p:nvPr>
        </p:nvSpPr>
        <p:spPr>
          <a:xfrm>
            <a:off x="1297500" y="99150"/>
            <a:ext cx="7626300" cy="437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Ґендерна справедливість ‒ процес справедливого існування жінок і чоловіків. Щоб забезпечити справедливість, заходи мають бути прийнятними для компенсування історичних та соціальних перешкод, що існували та існують перед жінками та чоловіками при досягненні ними бажаних позицій. Справедливість веде до рівності.</a:t>
            </a:r>
            <a:endParaRPr sz="1800">
              <a:latin typeface="Times New Roman"/>
              <a:ea typeface="Times New Roman"/>
              <a:cs typeface="Times New Roman"/>
              <a:sym typeface="Times New Roman"/>
            </a:endParaRPr>
          </a:p>
        </p:txBody>
      </p:sp>
      <p:pic>
        <p:nvPicPr>
          <p:cNvPr id="165" name="Google Shape;165;p18"/>
          <p:cNvPicPr preferRelativeResize="0"/>
          <p:nvPr/>
        </p:nvPicPr>
        <p:blipFill>
          <a:blip r:embed="rId3">
            <a:alphaModFix/>
          </a:blip>
          <a:stretch>
            <a:fillRect/>
          </a:stretch>
        </p:blipFill>
        <p:spPr>
          <a:xfrm>
            <a:off x="4337900" y="1921750"/>
            <a:ext cx="4694050" cy="310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800">
                <a:latin typeface="Times New Roman"/>
                <a:ea typeface="Times New Roman"/>
                <a:cs typeface="Times New Roman"/>
                <a:sym typeface="Times New Roman"/>
              </a:rPr>
              <a:t>Ґендерна чутливість ‒ один з критеріїв оцінки планування змін, проектів, методів дослідження і аналізу. Зміни, що плануються, та методи є ґендерно чутливими, якщо вони враховують наявне становище жінок і чоловіків, не погіршують становище жінок і чоловіків, сприяють встановленню ґендерного балансу.</a:t>
            </a:r>
            <a:endParaRPr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body" idx="1"/>
          </p:nvPr>
        </p:nvSpPr>
        <p:spPr>
          <a:xfrm>
            <a:off x="1396650" y="241375"/>
            <a:ext cx="7613700" cy="470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6" name="Google Shape;176;p20"/>
          <p:cNvPicPr preferRelativeResize="0"/>
          <p:nvPr/>
        </p:nvPicPr>
        <p:blipFill>
          <a:blip r:embed="rId3">
            <a:alphaModFix/>
          </a:blip>
          <a:stretch>
            <a:fillRect/>
          </a:stretch>
        </p:blipFill>
        <p:spPr>
          <a:xfrm>
            <a:off x="1396650" y="241375"/>
            <a:ext cx="7167300" cy="47037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1708</Words>
  <Application>Microsoft Office PowerPoint</Application>
  <PresentationFormat>Экран (16:9)</PresentationFormat>
  <Paragraphs>86</Paragraphs>
  <Slides>38</Slides>
  <Notes>38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Times New Roman</vt:lpstr>
      <vt:lpstr>Lato</vt:lpstr>
      <vt:lpstr>Comfortaa</vt:lpstr>
      <vt:lpstr>Montserrat</vt:lpstr>
      <vt:lpstr>Calibri</vt:lpstr>
      <vt:lpstr>Focus</vt:lpstr>
      <vt:lpstr>Слайд 1</vt:lpstr>
      <vt:lpstr>РІВНІ ПРАВА -           РІВНІ МОЖЛИВОСТІ</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РІВНІ ПРАВА -           РІВНІ МОЖЛИВОСТІ</dc:title>
  <dc:creator>Oksana</dc:creator>
  <cp:lastModifiedBy>Богдан</cp:lastModifiedBy>
  <cp:revision>29</cp:revision>
  <dcterms:modified xsi:type="dcterms:W3CDTF">2019-05-22T09:53:11Z</dcterms:modified>
</cp:coreProperties>
</file>