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3" r:id="rId10"/>
    <p:sldId id="266" r:id="rId11"/>
    <p:sldId id="267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9815" autoAdjust="0"/>
  </p:normalViewPr>
  <p:slideViewPr>
    <p:cSldViewPr snapToGrid="0">
      <p:cViewPr varScale="1">
        <p:scale>
          <a:sx n="67" d="100"/>
          <a:sy n="67" d="100"/>
        </p:scale>
        <p:origin x="-77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D71289-7BC2-4E5A-9837-E92F59FDDB71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BDD09F-08CE-4A3F-95D5-FEF50BAE53B6}">
      <dgm:prSet custT="1"/>
      <dgm:spPr/>
      <dgm:t>
        <a:bodyPr/>
        <a:lstStyle/>
        <a:p>
          <a:pPr rtl="0"/>
          <a:r>
            <a:rPr lang="uk-UA" sz="1800" b="0" i="0" dirty="0" smtClean="0">
              <a:solidFill>
                <a:srgbClr val="FFC000"/>
              </a:solidFill>
            </a:rPr>
            <a:t>1)</a:t>
          </a:r>
          <a:r>
            <a:rPr lang="uk-UA" sz="1800" b="0" i="0" dirty="0" smtClean="0"/>
            <a:t> проведення необхідних слідчих (розшукових) та інших процесуальних дій;</a:t>
          </a:r>
          <a:endParaRPr lang="ru-RU" sz="1800" dirty="0"/>
        </a:p>
      </dgm:t>
    </dgm:pt>
    <dgm:pt modelId="{6C5976AF-00BA-4145-B9DE-37B40AF25352}" type="parTrans" cxnId="{8883B62C-AD1C-4988-B99E-C31DA7D6F25D}">
      <dgm:prSet/>
      <dgm:spPr/>
      <dgm:t>
        <a:bodyPr/>
        <a:lstStyle/>
        <a:p>
          <a:endParaRPr lang="ru-RU"/>
        </a:p>
      </dgm:t>
    </dgm:pt>
    <dgm:pt modelId="{E0C45C91-F9BD-4C35-A6F0-83D099E3E070}" type="sibTrans" cxnId="{8883B62C-AD1C-4988-B99E-C31DA7D6F25D}">
      <dgm:prSet/>
      <dgm:spPr/>
      <dgm:t>
        <a:bodyPr/>
        <a:lstStyle/>
        <a:p>
          <a:endParaRPr lang="ru-RU"/>
        </a:p>
      </dgm:t>
    </dgm:pt>
    <dgm:pt modelId="{ED2BCDFE-39D0-416D-AC11-BE5394ABC653}">
      <dgm:prSet custT="1"/>
      <dgm:spPr/>
      <dgm:t>
        <a:bodyPr/>
        <a:lstStyle/>
        <a:p>
          <a:pPr rtl="0"/>
          <a:r>
            <a:rPr lang="uk-UA" sz="1800" b="0" i="0" dirty="0" smtClean="0">
              <a:solidFill>
                <a:srgbClr val="FFC000"/>
              </a:solidFill>
            </a:rPr>
            <a:t>2)</a:t>
          </a:r>
          <a:r>
            <a:rPr lang="uk-UA" sz="1800" b="0" i="0" dirty="0" smtClean="0"/>
            <a:t> арешт тимчасово вилученого майна та обставини, за яких таке майно повертається особі, у якої воно було вилучено;</a:t>
          </a:r>
          <a:endParaRPr lang="ru-RU" sz="1800" dirty="0"/>
        </a:p>
      </dgm:t>
    </dgm:pt>
    <dgm:pt modelId="{97B3BF67-339D-4721-911B-2B7E8FF1FEC8}" type="parTrans" cxnId="{60CDAD07-4392-4EE0-A32C-D8AB59B78E33}">
      <dgm:prSet/>
      <dgm:spPr/>
      <dgm:t>
        <a:bodyPr/>
        <a:lstStyle/>
        <a:p>
          <a:endParaRPr lang="ru-RU"/>
        </a:p>
      </dgm:t>
    </dgm:pt>
    <dgm:pt modelId="{65F36A5A-F6D4-419B-860D-A001684506B2}" type="sibTrans" cxnId="{60CDAD07-4392-4EE0-A32C-D8AB59B78E33}">
      <dgm:prSet/>
      <dgm:spPr/>
      <dgm:t>
        <a:bodyPr/>
        <a:lstStyle/>
        <a:p>
          <a:endParaRPr lang="ru-RU"/>
        </a:p>
      </dgm:t>
    </dgm:pt>
    <dgm:pt modelId="{32F3CCBD-9D71-49E8-BD8B-A6FA32FF0974}">
      <dgm:prSet/>
      <dgm:spPr/>
      <dgm:t>
        <a:bodyPr/>
        <a:lstStyle/>
        <a:p>
          <a:pPr rtl="0"/>
          <a:r>
            <a:rPr lang="uk-UA" b="0" i="0" dirty="0" smtClean="0"/>
            <a:t>3) знищення майна та отриманої інформації;</a:t>
          </a:r>
          <a:endParaRPr lang="ru-RU" dirty="0"/>
        </a:p>
      </dgm:t>
    </dgm:pt>
    <dgm:pt modelId="{209BC1D0-CAC0-425C-AD4A-7B178662EC25}" type="parTrans" cxnId="{79369CD3-69D3-4F1D-9C36-E195F619FEDD}">
      <dgm:prSet/>
      <dgm:spPr/>
      <dgm:t>
        <a:bodyPr/>
        <a:lstStyle/>
        <a:p>
          <a:endParaRPr lang="ru-RU"/>
        </a:p>
      </dgm:t>
    </dgm:pt>
    <dgm:pt modelId="{94B6931B-76E8-4123-8017-61600FFAE306}" type="sibTrans" cxnId="{79369CD3-69D3-4F1D-9C36-E195F619FEDD}">
      <dgm:prSet/>
      <dgm:spPr/>
      <dgm:t>
        <a:bodyPr/>
        <a:lstStyle/>
        <a:p>
          <a:endParaRPr lang="ru-RU"/>
        </a:p>
      </dgm:t>
    </dgm:pt>
    <dgm:pt modelId="{E050D2B9-1A3C-485E-B69E-D01ED981AD8F}">
      <dgm:prSet/>
      <dgm:spPr/>
      <dgm:t>
        <a:bodyPr/>
        <a:lstStyle/>
        <a:p>
          <a:pPr rtl="0"/>
          <a:r>
            <a:rPr lang="uk-UA" b="0" i="0" dirty="0" smtClean="0">
              <a:solidFill>
                <a:srgbClr val="FFC000"/>
              </a:solidFill>
            </a:rPr>
            <a:t>4)</a:t>
          </a:r>
          <a:r>
            <a:rPr lang="uk-UA" b="0" i="0" dirty="0" smtClean="0"/>
            <a:t> зберігання речових доказів.</a:t>
          </a:r>
          <a:endParaRPr lang="ru-RU" dirty="0"/>
        </a:p>
      </dgm:t>
    </dgm:pt>
    <dgm:pt modelId="{3AB574A5-F503-4662-BA2A-1ECAAD4F034F}" type="parTrans" cxnId="{6B747F2E-19D6-4D8F-A277-21A345C498D6}">
      <dgm:prSet/>
      <dgm:spPr/>
      <dgm:t>
        <a:bodyPr/>
        <a:lstStyle/>
        <a:p>
          <a:endParaRPr lang="ru-RU"/>
        </a:p>
      </dgm:t>
    </dgm:pt>
    <dgm:pt modelId="{F8118E0D-4658-486C-87F6-434CB51678E9}" type="sibTrans" cxnId="{6B747F2E-19D6-4D8F-A277-21A345C498D6}">
      <dgm:prSet/>
      <dgm:spPr/>
      <dgm:t>
        <a:bodyPr/>
        <a:lstStyle/>
        <a:p>
          <a:endParaRPr lang="ru-RU"/>
        </a:p>
      </dgm:t>
    </dgm:pt>
    <dgm:pt modelId="{0E7C0CD8-C889-4711-8FFB-8C31E744A329}" type="pres">
      <dgm:prSet presAssocID="{55D71289-7BC2-4E5A-9837-E92F59FDDB71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EE7369-197B-48EF-BAD1-6043287620AF}" type="pres">
      <dgm:prSet presAssocID="{55D71289-7BC2-4E5A-9837-E92F59FDDB71}" presName="diamond" presStyleLbl="bgShp" presStyleIdx="0" presStyleCnt="1" custLinFactNeighborX="-1699"/>
      <dgm:spPr/>
    </dgm:pt>
    <dgm:pt modelId="{A862D137-EAE5-4BDA-81BD-F410C2FC3D00}" type="pres">
      <dgm:prSet presAssocID="{55D71289-7BC2-4E5A-9837-E92F59FDDB71}" presName="quad1" presStyleLbl="node1" presStyleIdx="0" presStyleCnt="4" custScaleX="134793" custScaleY="122892" custLinFactNeighborX="-17421" custLinFactNeighborY="-14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83ECE-A18E-4BF7-8016-7BE86AFD8352}" type="pres">
      <dgm:prSet presAssocID="{55D71289-7BC2-4E5A-9837-E92F59FDDB71}" presName="quad2" presStyleLbl="node1" presStyleIdx="1" presStyleCnt="4" custScaleX="121213" custScaleY="122894" custLinFactNeighborX="12340" custLinFactNeighborY="-7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3B5E3D-9E7F-4DF6-AB8C-8BB98A8290DF}" type="pres">
      <dgm:prSet presAssocID="{55D71289-7BC2-4E5A-9837-E92F59FDDB71}" presName="quad3" presStyleLbl="node1" presStyleIdx="2" presStyleCnt="4" custScaleX="139150" custScaleY="118871" custLinFactNeighborX="-18874" custLinFactNeighborY="149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E753E8-811B-408B-A1AB-DCA1AEA542A6}" type="pres">
      <dgm:prSet presAssocID="{55D71289-7BC2-4E5A-9837-E92F59FDDB71}" presName="quad4" presStyleLbl="node1" presStyleIdx="3" presStyleCnt="4" custScaleX="127936" custScaleY="119049" custLinFactNeighborX="18148" custLinFactNeighborY="166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15C479-6448-48E9-A2D6-8ADC39DE817A}" type="presOf" srcId="{55D71289-7BC2-4E5A-9837-E92F59FDDB71}" destId="{0E7C0CD8-C889-4711-8FFB-8C31E744A329}" srcOrd="0" destOrd="0" presId="urn:microsoft.com/office/officeart/2005/8/layout/matrix3"/>
    <dgm:cxn modelId="{D98301A7-6C65-4F78-A4D1-98850F8B9D2B}" type="presOf" srcId="{ED2BCDFE-39D0-416D-AC11-BE5394ABC653}" destId="{E5283ECE-A18E-4BF7-8016-7BE86AFD8352}" srcOrd="0" destOrd="0" presId="urn:microsoft.com/office/officeart/2005/8/layout/matrix3"/>
    <dgm:cxn modelId="{60CDAD07-4392-4EE0-A32C-D8AB59B78E33}" srcId="{55D71289-7BC2-4E5A-9837-E92F59FDDB71}" destId="{ED2BCDFE-39D0-416D-AC11-BE5394ABC653}" srcOrd="1" destOrd="0" parTransId="{97B3BF67-339D-4721-911B-2B7E8FF1FEC8}" sibTransId="{65F36A5A-F6D4-419B-860D-A001684506B2}"/>
    <dgm:cxn modelId="{79369CD3-69D3-4F1D-9C36-E195F619FEDD}" srcId="{55D71289-7BC2-4E5A-9837-E92F59FDDB71}" destId="{32F3CCBD-9D71-49E8-BD8B-A6FA32FF0974}" srcOrd="2" destOrd="0" parTransId="{209BC1D0-CAC0-425C-AD4A-7B178662EC25}" sibTransId="{94B6931B-76E8-4123-8017-61600FFAE306}"/>
    <dgm:cxn modelId="{6B747F2E-19D6-4D8F-A277-21A345C498D6}" srcId="{55D71289-7BC2-4E5A-9837-E92F59FDDB71}" destId="{E050D2B9-1A3C-485E-B69E-D01ED981AD8F}" srcOrd="3" destOrd="0" parTransId="{3AB574A5-F503-4662-BA2A-1ECAAD4F034F}" sibTransId="{F8118E0D-4658-486C-87F6-434CB51678E9}"/>
    <dgm:cxn modelId="{0534D1F0-6824-486F-8EF3-AF4FA339E461}" type="presOf" srcId="{01BDD09F-08CE-4A3F-95D5-FEF50BAE53B6}" destId="{A862D137-EAE5-4BDA-81BD-F410C2FC3D00}" srcOrd="0" destOrd="0" presId="urn:microsoft.com/office/officeart/2005/8/layout/matrix3"/>
    <dgm:cxn modelId="{C6BAE458-A36D-4CFE-ADE2-F5C41CE75C30}" type="presOf" srcId="{32F3CCBD-9D71-49E8-BD8B-A6FA32FF0974}" destId="{2B3B5E3D-9E7F-4DF6-AB8C-8BB98A8290DF}" srcOrd="0" destOrd="0" presId="urn:microsoft.com/office/officeart/2005/8/layout/matrix3"/>
    <dgm:cxn modelId="{39179FB1-9B5C-4FB6-A392-3861C2FB8FEA}" type="presOf" srcId="{E050D2B9-1A3C-485E-B69E-D01ED981AD8F}" destId="{3DE753E8-811B-408B-A1AB-DCA1AEA542A6}" srcOrd="0" destOrd="0" presId="urn:microsoft.com/office/officeart/2005/8/layout/matrix3"/>
    <dgm:cxn modelId="{8883B62C-AD1C-4988-B99E-C31DA7D6F25D}" srcId="{55D71289-7BC2-4E5A-9837-E92F59FDDB71}" destId="{01BDD09F-08CE-4A3F-95D5-FEF50BAE53B6}" srcOrd="0" destOrd="0" parTransId="{6C5976AF-00BA-4145-B9DE-37B40AF25352}" sibTransId="{E0C45C91-F9BD-4C35-A6F0-83D099E3E070}"/>
    <dgm:cxn modelId="{77F90404-CCBA-46F7-8790-98F8984144B5}" type="presParOf" srcId="{0E7C0CD8-C889-4711-8FFB-8C31E744A329}" destId="{96EE7369-197B-48EF-BAD1-6043287620AF}" srcOrd="0" destOrd="0" presId="urn:microsoft.com/office/officeart/2005/8/layout/matrix3"/>
    <dgm:cxn modelId="{FAC1CF51-122C-44D2-B64F-ADE5A7261516}" type="presParOf" srcId="{0E7C0CD8-C889-4711-8FFB-8C31E744A329}" destId="{A862D137-EAE5-4BDA-81BD-F410C2FC3D00}" srcOrd="1" destOrd="0" presId="urn:microsoft.com/office/officeart/2005/8/layout/matrix3"/>
    <dgm:cxn modelId="{715771C2-FB93-433D-9A49-BCEE55A9EC87}" type="presParOf" srcId="{0E7C0CD8-C889-4711-8FFB-8C31E744A329}" destId="{E5283ECE-A18E-4BF7-8016-7BE86AFD8352}" srcOrd="2" destOrd="0" presId="urn:microsoft.com/office/officeart/2005/8/layout/matrix3"/>
    <dgm:cxn modelId="{BF25C0AF-2B50-455E-9B2B-A980DF5F7677}" type="presParOf" srcId="{0E7C0CD8-C889-4711-8FFB-8C31E744A329}" destId="{2B3B5E3D-9E7F-4DF6-AB8C-8BB98A8290DF}" srcOrd="3" destOrd="0" presId="urn:microsoft.com/office/officeart/2005/8/layout/matrix3"/>
    <dgm:cxn modelId="{FB4813FC-A780-4DF0-96DD-0CD698B21DC3}" type="presParOf" srcId="{0E7C0CD8-C889-4711-8FFB-8C31E744A329}" destId="{3DE753E8-811B-408B-A1AB-DCA1AEA542A6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0E086A-3E2B-42BB-ABA8-1BE0DCDDF573}" type="doc">
      <dgm:prSet loTypeId="urn:microsoft.com/office/officeart/2005/8/layout/orgChart1" loCatId="hierarchy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3F4B89C-D8F5-4CFF-90B4-3B90BCA82874}">
      <dgm:prSet/>
      <dgm:spPr/>
      <dgm:t>
        <a:bodyPr/>
        <a:lstStyle/>
        <a:p>
          <a:pPr rtl="0"/>
          <a:r>
            <a:rPr lang="uk-UA" b="0" i="0" dirty="0" smtClean="0"/>
            <a:t>1) підстави здійснення арешту майна;</a:t>
          </a:r>
          <a:endParaRPr lang="uk-UA" b="0" i="0" dirty="0"/>
        </a:p>
      </dgm:t>
    </dgm:pt>
    <dgm:pt modelId="{3694AC5F-0917-437B-8406-2B57FF3BBA6C}" type="parTrans" cxnId="{74F6E6D4-A1C0-4E5C-A391-BFC98288BF15}">
      <dgm:prSet/>
      <dgm:spPr/>
      <dgm:t>
        <a:bodyPr/>
        <a:lstStyle/>
        <a:p>
          <a:endParaRPr lang="ru-RU"/>
        </a:p>
      </dgm:t>
    </dgm:pt>
    <dgm:pt modelId="{C7E8218E-46F4-4F71-A0FF-BD965D5944B8}" type="sibTrans" cxnId="{74F6E6D4-A1C0-4E5C-A391-BFC98288BF15}">
      <dgm:prSet/>
      <dgm:spPr/>
      <dgm:t>
        <a:bodyPr/>
        <a:lstStyle/>
        <a:p>
          <a:endParaRPr lang="ru-RU"/>
        </a:p>
      </dgm:t>
    </dgm:pt>
    <dgm:pt modelId="{DE18A8BE-F171-4100-9CE7-EC2A96EED3E2}">
      <dgm:prSet/>
      <dgm:spPr/>
      <dgm:t>
        <a:bodyPr/>
        <a:lstStyle/>
        <a:p>
          <a:pPr rtl="0"/>
          <a:r>
            <a:rPr lang="uk-UA" b="0" i="0" dirty="0" smtClean="0"/>
            <a:t>2) перелік і види майна, що належить арештувати;</a:t>
          </a:r>
          <a:endParaRPr lang="ru-RU" dirty="0"/>
        </a:p>
      </dgm:t>
    </dgm:pt>
    <dgm:pt modelId="{F0BC7186-A7FA-4BEA-B6F9-316CF56A56A2}" type="parTrans" cxnId="{C23C9B97-1183-47EE-B5BD-9302FA1E93F6}">
      <dgm:prSet/>
      <dgm:spPr/>
      <dgm:t>
        <a:bodyPr/>
        <a:lstStyle/>
        <a:p>
          <a:endParaRPr lang="ru-RU"/>
        </a:p>
      </dgm:t>
    </dgm:pt>
    <dgm:pt modelId="{7376690F-71A5-4080-8EB4-18D5C290FA83}" type="sibTrans" cxnId="{C23C9B97-1183-47EE-B5BD-9302FA1E93F6}">
      <dgm:prSet/>
      <dgm:spPr/>
      <dgm:t>
        <a:bodyPr/>
        <a:lstStyle/>
        <a:p>
          <a:endParaRPr lang="ru-RU"/>
        </a:p>
      </dgm:t>
    </dgm:pt>
    <dgm:pt modelId="{4E844D1E-A2B3-45B6-AF7C-BAAE90B2CE60}">
      <dgm:prSet/>
      <dgm:spPr/>
      <dgm:t>
        <a:bodyPr/>
        <a:lstStyle/>
        <a:p>
          <a:pPr rtl="0"/>
          <a:r>
            <a:rPr lang="uk-UA" b="0" i="0" smtClean="0"/>
            <a:t>3) документи, що підтверджують право власності на майно, яке належить арештувати (стаття 171 КПК України).</a:t>
          </a:r>
          <a:endParaRPr lang="ru-RU"/>
        </a:p>
      </dgm:t>
    </dgm:pt>
    <dgm:pt modelId="{00B795B1-F923-4940-8C8D-7A18F81A3C0C}" type="parTrans" cxnId="{BBA866BC-316E-4405-B486-C90C23FDA68A}">
      <dgm:prSet/>
      <dgm:spPr/>
      <dgm:t>
        <a:bodyPr/>
        <a:lstStyle/>
        <a:p>
          <a:endParaRPr lang="ru-RU"/>
        </a:p>
      </dgm:t>
    </dgm:pt>
    <dgm:pt modelId="{F35DAB71-FADD-4FAC-B2A0-874B355BF23D}" type="sibTrans" cxnId="{BBA866BC-316E-4405-B486-C90C23FDA68A}">
      <dgm:prSet/>
      <dgm:spPr/>
      <dgm:t>
        <a:bodyPr/>
        <a:lstStyle/>
        <a:p>
          <a:endParaRPr lang="ru-RU"/>
        </a:p>
      </dgm:t>
    </dgm:pt>
    <dgm:pt modelId="{8CE10706-E335-40FA-A1EA-A22FCD3831F3}" type="pres">
      <dgm:prSet presAssocID="{FE0E086A-3E2B-42BB-ABA8-1BE0DCDDF57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D854570-E1BE-4F46-824A-69F504A71DBC}" type="pres">
      <dgm:prSet presAssocID="{83F4B89C-D8F5-4CFF-90B4-3B90BCA82874}" presName="hierRoot1" presStyleCnt="0">
        <dgm:presLayoutVars>
          <dgm:hierBranch val="init"/>
        </dgm:presLayoutVars>
      </dgm:prSet>
      <dgm:spPr/>
    </dgm:pt>
    <dgm:pt modelId="{687B4D33-F09B-4722-948B-5AEFC5A99088}" type="pres">
      <dgm:prSet presAssocID="{83F4B89C-D8F5-4CFF-90B4-3B90BCA82874}" presName="rootComposite1" presStyleCnt="0"/>
      <dgm:spPr/>
    </dgm:pt>
    <dgm:pt modelId="{99E81561-4578-42B4-9CA6-9958EAF10FCB}" type="pres">
      <dgm:prSet presAssocID="{83F4B89C-D8F5-4CFF-90B4-3B90BCA82874}" presName="rootText1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DE52DB9-1DBF-4DD1-9858-99DCFF9370AB}" type="pres">
      <dgm:prSet presAssocID="{83F4B89C-D8F5-4CFF-90B4-3B90BCA8287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84B7775-4B98-4A61-88D1-AAEF0B0A7B87}" type="pres">
      <dgm:prSet presAssocID="{83F4B89C-D8F5-4CFF-90B4-3B90BCA82874}" presName="hierChild2" presStyleCnt="0"/>
      <dgm:spPr/>
    </dgm:pt>
    <dgm:pt modelId="{52564F5B-31D3-48EB-B308-3804F096B563}" type="pres">
      <dgm:prSet presAssocID="{83F4B89C-D8F5-4CFF-90B4-3B90BCA82874}" presName="hierChild3" presStyleCnt="0"/>
      <dgm:spPr/>
    </dgm:pt>
    <dgm:pt modelId="{5A9959BA-A396-46D8-913B-97E8158D5420}" type="pres">
      <dgm:prSet presAssocID="{DE18A8BE-F171-4100-9CE7-EC2A96EED3E2}" presName="hierRoot1" presStyleCnt="0">
        <dgm:presLayoutVars>
          <dgm:hierBranch val="init"/>
        </dgm:presLayoutVars>
      </dgm:prSet>
      <dgm:spPr/>
    </dgm:pt>
    <dgm:pt modelId="{88536E9D-D390-4EC3-8707-B4C326A57DE6}" type="pres">
      <dgm:prSet presAssocID="{DE18A8BE-F171-4100-9CE7-EC2A96EED3E2}" presName="rootComposite1" presStyleCnt="0"/>
      <dgm:spPr/>
    </dgm:pt>
    <dgm:pt modelId="{AA2A6835-FBE6-48E2-836E-CDB91D6D0B82}" type="pres">
      <dgm:prSet presAssocID="{DE18A8BE-F171-4100-9CE7-EC2A96EED3E2}" presName="rootText1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95BCEC1-2B50-4D5F-87A1-A8E26728BC5F}" type="pres">
      <dgm:prSet presAssocID="{DE18A8BE-F171-4100-9CE7-EC2A96EED3E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3A7F834-DBA9-4232-AE48-4A9145093BCD}" type="pres">
      <dgm:prSet presAssocID="{DE18A8BE-F171-4100-9CE7-EC2A96EED3E2}" presName="hierChild2" presStyleCnt="0"/>
      <dgm:spPr/>
    </dgm:pt>
    <dgm:pt modelId="{F20D3431-AC48-4C8E-B6A8-C0788D2D6027}" type="pres">
      <dgm:prSet presAssocID="{DE18A8BE-F171-4100-9CE7-EC2A96EED3E2}" presName="hierChild3" presStyleCnt="0"/>
      <dgm:spPr/>
    </dgm:pt>
    <dgm:pt modelId="{BF1EDE0E-87B5-41EB-908D-B13694591C33}" type="pres">
      <dgm:prSet presAssocID="{4E844D1E-A2B3-45B6-AF7C-BAAE90B2CE60}" presName="hierRoot1" presStyleCnt="0">
        <dgm:presLayoutVars>
          <dgm:hierBranch val="init"/>
        </dgm:presLayoutVars>
      </dgm:prSet>
      <dgm:spPr/>
    </dgm:pt>
    <dgm:pt modelId="{DFB5B0E6-75C3-4B05-B049-4E351673920E}" type="pres">
      <dgm:prSet presAssocID="{4E844D1E-A2B3-45B6-AF7C-BAAE90B2CE60}" presName="rootComposite1" presStyleCnt="0"/>
      <dgm:spPr/>
    </dgm:pt>
    <dgm:pt modelId="{B558F123-6460-47B9-99DB-6C504DFD5EC6}" type="pres">
      <dgm:prSet presAssocID="{4E844D1E-A2B3-45B6-AF7C-BAAE90B2CE60}" presName="rootText1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82BF93-5B9B-49AE-A8B8-E8656571D835}" type="pres">
      <dgm:prSet presAssocID="{4E844D1E-A2B3-45B6-AF7C-BAAE90B2CE6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E9547B6-B6FA-4D7C-9EEF-D4408C56D58E}" type="pres">
      <dgm:prSet presAssocID="{4E844D1E-A2B3-45B6-AF7C-BAAE90B2CE60}" presName="hierChild2" presStyleCnt="0"/>
      <dgm:spPr/>
    </dgm:pt>
    <dgm:pt modelId="{D8CA2509-C261-4090-A5BA-1CFDC2E224A1}" type="pres">
      <dgm:prSet presAssocID="{4E844D1E-A2B3-45B6-AF7C-BAAE90B2CE60}" presName="hierChild3" presStyleCnt="0"/>
      <dgm:spPr/>
    </dgm:pt>
  </dgm:ptLst>
  <dgm:cxnLst>
    <dgm:cxn modelId="{FA9D8BB6-7235-4C8E-83AC-F1F704C91789}" type="presOf" srcId="{4E844D1E-A2B3-45B6-AF7C-BAAE90B2CE60}" destId="{1282BF93-5B9B-49AE-A8B8-E8656571D835}" srcOrd="1" destOrd="0" presId="urn:microsoft.com/office/officeart/2005/8/layout/orgChart1"/>
    <dgm:cxn modelId="{9E79E8CD-6431-435C-BD8A-A924AB1C526C}" type="presOf" srcId="{DE18A8BE-F171-4100-9CE7-EC2A96EED3E2}" destId="{AA2A6835-FBE6-48E2-836E-CDB91D6D0B82}" srcOrd="0" destOrd="0" presId="urn:microsoft.com/office/officeart/2005/8/layout/orgChart1"/>
    <dgm:cxn modelId="{AF513235-8142-4050-8ED9-0A20CCF7F7D9}" type="presOf" srcId="{FE0E086A-3E2B-42BB-ABA8-1BE0DCDDF573}" destId="{8CE10706-E335-40FA-A1EA-A22FCD3831F3}" srcOrd="0" destOrd="0" presId="urn:microsoft.com/office/officeart/2005/8/layout/orgChart1"/>
    <dgm:cxn modelId="{74F6E6D4-A1C0-4E5C-A391-BFC98288BF15}" srcId="{FE0E086A-3E2B-42BB-ABA8-1BE0DCDDF573}" destId="{83F4B89C-D8F5-4CFF-90B4-3B90BCA82874}" srcOrd="0" destOrd="0" parTransId="{3694AC5F-0917-437B-8406-2B57FF3BBA6C}" sibTransId="{C7E8218E-46F4-4F71-A0FF-BD965D5944B8}"/>
    <dgm:cxn modelId="{707187DC-4D64-464A-A4CF-5B715BE73911}" type="presOf" srcId="{83F4B89C-D8F5-4CFF-90B4-3B90BCA82874}" destId="{3DE52DB9-1DBF-4DD1-9858-99DCFF9370AB}" srcOrd="1" destOrd="0" presId="urn:microsoft.com/office/officeart/2005/8/layout/orgChart1"/>
    <dgm:cxn modelId="{F29CE133-F2E1-4CC2-9E93-44DB8AF57608}" type="presOf" srcId="{4E844D1E-A2B3-45B6-AF7C-BAAE90B2CE60}" destId="{B558F123-6460-47B9-99DB-6C504DFD5EC6}" srcOrd="0" destOrd="0" presId="urn:microsoft.com/office/officeart/2005/8/layout/orgChart1"/>
    <dgm:cxn modelId="{6CA4817F-9B4A-4A15-95B2-B0A3F89CBDD5}" type="presOf" srcId="{DE18A8BE-F171-4100-9CE7-EC2A96EED3E2}" destId="{A95BCEC1-2B50-4D5F-87A1-A8E26728BC5F}" srcOrd="1" destOrd="0" presId="urn:microsoft.com/office/officeart/2005/8/layout/orgChart1"/>
    <dgm:cxn modelId="{71DF2BBA-5D4F-4F6C-88F2-3A4355366C07}" type="presOf" srcId="{83F4B89C-D8F5-4CFF-90B4-3B90BCA82874}" destId="{99E81561-4578-42B4-9CA6-9958EAF10FCB}" srcOrd="0" destOrd="0" presId="urn:microsoft.com/office/officeart/2005/8/layout/orgChart1"/>
    <dgm:cxn modelId="{C23C9B97-1183-47EE-B5BD-9302FA1E93F6}" srcId="{FE0E086A-3E2B-42BB-ABA8-1BE0DCDDF573}" destId="{DE18A8BE-F171-4100-9CE7-EC2A96EED3E2}" srcOrd="1" destOrd="0" parTransId="{F0BC7186-A7FA-4BEA-B6F9-316CF56A56A2}" sibTransId="{7376690F-71A5-4080-8EB4-18D5C290FA83}"/>
    <dgm:cxn modelId="{BBA866BC-316E-4405-B486-C90C23FDA68A}" srcId="{FE0E086A-3E2B-42BB-ABA8-1BE0DCDDF573}" destId="{4E844D1E-A2B3-45B6-AF7C-BAAE90B2CE60}" srcOrd="2" destOrd="0" parTransId="{00B795B1-F923-4940-8C8D-7A18F81A3C0C}" sibTransId="{F35DAB71-FADD-4FAC-B2A0-874B355BF23D}"/>
    <dgm:cxn modelId="{5600D91F-4323-4441-ADC1-95D02ECBBBAA}" type="presParOf" srcId="{8CE10706-E335-40FA-A1EA-A22FCD3831F3}" destId="{FD854570-E1BE-4F46-824A-69F504A71DBC}" srcOrd="0" destOrd="0" presId="urn:microsoft.com/office/officeart/2005/8/layout/orgChart1"/>
    <dgm:cxn modelId="{3CD4EF53-1238-4119-B885-6F722AA3D532}" type="presParOf" srcId="{FD854570-E1BE-4F46-824A-69F504A71DBC}" destId="{687B4D33-F09B-4722-948B-5AEFC5A99088}" srcOrd="0" destOrd="0" presId="urn:microsoft.com/office/officeart/2005/8/layout/orgChart1"/>
    <dgm:cxn modelId="{EA6A351E-D559-45C8-BF71-75D9518820BF}" type="presParOf" srcId="{687B4D33-F09B-4722-948B-5AEFC5A99088}" destId="{99E81561-4578-42B4-9CA6-9958EAF10FCB}" srcOrd="0" destOrd="0" presId="urn:microsoft.com/office/officeart/2005/8/layout/orgChart1"/>
    <dgm:cxn modelId="{7B478115-0709-4E3B-92E1-DDFD0FE5D8FE}" type="presParOf" srcId="{687B4D33-F09B-4722-948B-5AEFC5A99088}" destId="{3DE52DB9-1DBF-4DD1-9858-99DCFF9370AB}" srcOrd="1" destOrd="0" presId="urn:microsoft.com/office/officeart/2005/8/layout/orgChart1"/>
    <dgm:cxn modelId="{99E52CAB-8943-485C-A695-FC63BD35CF70}" type="presParOf" srcId="{FD854570-E1BE-4F46-824A-69F504A71DBC}" destId="{A84B7775-4B98-4A61-88D1-AAEF0B0A7B87}" srcOrd="1" destOrd="0" presId="urn:microsoft.com/office/officeart/2005/8/layout/orgChart1"/>
    <dgm:cxn modelId="{53A05B62-1DC9-4319-BA43-5E55AC4280B5}" type="presParOf" srcId="{FD854570-E1BE-4F46-824A-69F504A71DBC}" destId="{52564F5B-31D3-48EB-B308-3804F096B563}" srcOrd="2" destOrd="0" presId="urn:microsoft.com/office/officeart/2005/8/layout/orgChart1"/>
    <dgm:cxn modelId="{C7432AE4-50B8-4A2D-8C73-D00A3CAF2779}" type="presParOf" srcId="{8CE10706-E335-40FA-A1EA-A22FCD3831F3}" destId="{5A9959BA-A396-46D8-913B-97E8158D5420}" srcOrd="1" destOrd="0" presId="urn:microsoft.com/office/officeart/2005/8/layout/orgChart1"/>
    <dgm:cxn modelId="{6AAEAA45-2CE5-48F3-A72C-C9A5A516DABC}" type="presParOf" srcId="{5A9959BA-A396-46D8-913B-97E8158D5420}" destId="{88536E9D-D390-4EC3-8707-B4C326A57DE6}" srcOrd="0" destOrd="0" presId="urn:microsoft.com/office/officeart/2005/8/layout/orgChart1"/>
    <dgm:cxn modelId="{62B37CCC-9C9B-4224-B847-B4ED0F4AFE5D}" type="presParOf" srcId="{88536E9D-D390-4EC3-8707-B4C326A57DE6}" destId="{AA2A6835-FBE6-48E2-836E-CDB91D6D0B82}" srcOrd="0" destOrd="0" presId="urn:microsoft.com/office/officeart/2005/8/layout/orgChart1"/>
    <dgm:cxn modelId="{952B29DA-1C40-4BE4-A906-46480E230FAB}" type="presParOf" srcId="{88536E9D-D390-4EC3-8707-B4C326A57DE6}" destId="{A95BCEC1-2B50-4D5F-87A1-A8E26728BC5F}" srcOrd="1" destOrd="0" presId="urn:microsoft.com/office/officeart/2005/8/layout/orgChart1"/>
    <dgm:cxn modelId="{156D72C1-7A47-4554-A992-495C98EA82FC}" type="presParOf" srcId="{5A9959BA-A396-46D8-913B-97E8158D5420}" destId="{63A7F834-DBA9-4232-AE48-4A9145093BCD}" srcOrd="1" destOrd="0" presId="urn:microsoft.com/office/officeart/2005/8/layout/orgChart1"/>
    <dgm:cxn modelId="{649BF750-B4A9-44EC-82DF-0A4DE8758630}" type="presParOf" srcId="{5A9959BA-A396-46D8-913B-97E8158D5420}" destId="{F20D3431-AC48-4C8E-B6A8-C0788D2D6027}" srcOrd="2" destOrd="0" presId="urn:microsoft.com/office/officeart/2005/8/layout/orgChart1"/>
    <dgm:cxn modelId="{5F2521EA-F2B5-4DB2-BA5E-11C1C076B2BC}" type="presParOf" srcId="{8CE10706-E335-40FA-A1EA-A22FCD3831F3}" destId="{BF1EDE0E-87B5-41EB-908D-B13694591C33}" srcOrd="2" destOrd="0" presId="urn:microsoft.com/office/officeart/2005/8/layout/orgChart1"/>
    <dgm:cxn modelId="{342C528D-979E-4F98-A3D7-3365AD3AC159}" type="presParOf" srcId="{BF1EDE0E-87B5-41EB-908D-B13694591C33}" destId="{DFB5B0E6-75C3-4B05-B049-4E351673920E}" srcOrd="0" destOrd="0" presId="urn:microsoft.com/office/officeart/2005/8/layout/orgChart1"/>
    <dgm:cxn modelId="{7091E23E-B091-4564-95F8-BBE42672EDAF}" type="presParOf" srcId="{DFB5B0E6-75C3-4B05-B049-4E351673920E}" destId="{B558F123-6460-47B9-99DB-6C504DFD5EC6}" srcOrd="0" destOrd="0" presId="urn:microsoft.com/office/officeart/2005/8/layout/orgChart1"/>
    <dgm:cxn modelId="{28BD760B-C0DE-4766-9BD6-2C61E99B39F5}" type="presParOf" srcId="{DFB5B0E6-75C3-4B05-B049-4E351673920E}" destId="{1282BF93-5B9B-49AE-A8B8-E8656571D835}" srcOrd="1" destOrd="0" presId="urn:microsoft.com/office/officeart/2005/8/layout/orgChart1"/>
    <dgm:cxn modelId="{1D5E8682-630D-4D9D-9BCC-A1643B5F8436}" type="presParOf" srcId="{BF1EDE0E-87B5-41EB-908D-B13694591C33}" destId="{AE9547B6-B6FA-4D7C-9EEF-D4408C56D58E}" srcOrd="1" destOrd="0" presId="urn:microsoft.com/office/officeart/2005/8/layout/orgChart1"/>
    <dgm:cxn modelId="{C19ECCCF-86E9-4C0E-AA47-A5F3394E6BCE}" type="presParOf" srcId="{BF1EDE0E-87B5-41EB-908D-B13694591C33}" destId="{D8CA2509-C261-4090-A5BA-1CFDC2E224A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1C6688-2BA4-4D16-9527-2593E046439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F98ABF5-869A-4B0A-9ABD-A0984F006657}">
      <dgm:prSet/>
      <dgm:spPr/>
      <dgm:t>
        <a:bodyPr/>
        <a:lstStyle/>
        <a:p>
          <a:pPr algn="ctr" rtl="0"/>
          <a:r>
            <a:rPr lang="uk-UA" dirty="0" smtClean="0"/>
            <a:t>Речові докази - відповідно до статті 100 КПК України зберігають разом з матеріалами кримінального провадження в індивідуальному сейфі слідчого, який здійснює це провадження;</a:t>
          </a:r>
          <a:endParaRPr lang="ru-RU" dirty="0"/>
        </a:p>
      </dgm:t>
    </dgm:pt>
    <dgm:pt modelId="{7BD315F0-E1B6-4E8D-9ECA-0FB7B3FEAD7A}" type="parTrans" cxnId="{7DCCA28F-2026-48C4-ADC2-0A20C2110EDD}">
      <dgm:prSet/>
      <dgm:spPr/>
      <dgm:t>
        <a:bodyPr/>
        <a:lstStyle/>
        <a:p>
          <a:pPr algn="ctr"/>
          <a:endParaRPr lang="ru-RU"/>
        </a:p>
      </dgm:t>
    </dgm:pt>
    <dgm:pt modelId="{8D68CC70-A6B8-4AB8-916A-847C5DF4BF8C}" type="sibTrans" cxnId="{7DCCA28F-2026-48C4-ADC2-0A20C2110EDD}">
      <dgm:prSet/>
      <dgm:spPr/>
      <dgm:t>
        <a:bodyPr/>
        <a:lstStyle/>
        <a:p>
          <a:pPr algn="ctr"/>
          <a:endParaRPr lang="ru-RU"/>
        </a:p>
      </dgm:t>
    </dgm:pt>
    <dgm:pt modelId="{48B4421C-784E-4187-BD17-C8BF7470C8D1}">
      <dgm:prSet/>
      <dgm:spPr/>
      <dgm:t>
        <a:bodyPr/>
        <a:lstStyle/>
        <a:p>
          <a:pPr algn="ctr" rtl="0"/>
          <a:r>
            <a:rPr lang="uk-UA" smtClean="0"/>
            <a:t>документи, які є речовими доказами, - зберігають вкладеними між чистими аркушами паперу в конвертах;</a:t>
          </a:r>
          <a:endParaRPr lang="ru-RU"/>
        </a:p>
      </dgm:t>
    </dgm:pt>
    <dgm:pt modelId="{CACCDA5C-06DC-46CA-87FB-964EC433287D}" type="parTrans" cxnId="{F2528F26-D639-486E-BBB1-B1D51308BE89}">
      <dgm:prSet/>
      <dgm:spPr/>
      <dgm:t>
        <a:bodyPr/>
        <a:lstStyle/>
        <a:p>
          <a:pPr algn="ctr"/>
          <a:endParaRPr lang="ru-RU"/>
        </a:p>
      </dgm:t>
    </dgm:pt>
    <dgm:pt modelId="{1CE7D10A-DE82-4DEE-BF77-AB3376711056}" type="sibTrans" cxnId="{F2528F26-D639-486E-BBB1-B1D51308BE89}">
      <dgm:prSet/>
      <dgm:spPr/>
      <dgm:t>
        <a:bodyPr/>
        <a:lstStyle/>
        <a:p>
          <a:pPr algn="ctr"/>
          <a:endParaRPr lang="ru-RU"/>
        </a:p>
      </dgm:t>
    </dgm:pt>
    <dgm:pt modelId="{85C004B9-231F-47B7-AC6B-EB5364971A74}">
      <dgm:prSet/>
      <dgm:spPr/>
      <dgm:t>
        <a:bodyPr/>
        <a:lstStyle/>
        <a:p>
          <a:pPr algn="ctr" rtl="0"/>
          <a:r>
            <a:rPr lang="uk-UA" smtClean="0"/>
            <a:t>речові докази, які за своїми властивостями (габаритами, кількістю, вагою, об’ємом) не можна зберігати разом з матеріалами кримінального провадження, - зберігають у спеціальних приміщеннях органу, у складі якого функціонує слідчий підрозділ</a:t>
          </a:r>
          <a:endParaRPr lang="ru-RU"/>
        </a:p>
      </dgm:t>
    </dgm:pt>
    <dgm:pt modelId="{0EE39AE4-DD5E-4419-8DFD-B5085E20C4E3}" type="parTrans" cxnId="{16842B66-11A2-42F8-96A6-C9EB8476F5F5}">
      <dgm:prSet/>
      <dgm:spPr/>
      <dgm:t>
        <a:bodyPr/>
        <a:lstStyle/>
        <a:p>
          <a:pPr algn="ctr"/>
          <a:endParaRPr lang="ru-RU"/>
        </a:p>
      </dgm:t>
    </dgm:pt>
    <dgm:pt modelId="{3BB68351-86CE-492A-9E3F-67AE912346E5}" type="sibTrans" cxnId="{16842B66-11A2-42F8-96A6-C9EB8476F5F5}">
      <dgm:prSet/>
      <dgm:spPr/>
      <dgm:t>
        <a:bodyPr/>
        <a:lstStyle/>
        <a:p>
          <a:pPr algn="ctr"/>
          <a:endParaRPr lang="ru-RU"/>
        </a:p>
      </dgm:t>
    </dgm:pt>
    <dgm:pt modelId="{B6DB2A36-521B-473C-A3EA-279A53F60B2F}" type="pres">
      <dgm:prSet presAssocID="{171C6688-2BA4-4D16-9527-2593E046439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B77194-57C6-4A6F-8FF4-992FDB6A9932}" type="pres">
      <dgm:prSet presAssocID="{0F98ABF5-869A-4B0A-9ABD-A0984F00665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E69B4B-C733-46E6-A9E2-E3B288678BAC}" type="pres">
      <dgm:prSet presAssocID="{8D68CC70-A6B8-4AB8-916A-847C5DF4BF8C}" presName="spacer" presStyleCnt="0"/>
      <dgm:spPr/>
    </dgm:pt>
    <dgm:pt modelId="{FC65A645-C3FE-4E1A-B2F7-698E722148DC}" type="pres">
      <dgm:prSet presAssocID="{48B4421C-784E-4187-BD17-C8BF7470C8D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F6FFEA-5455-460D-9424-76FBA6B1938D}" type="pres">
      <dgm:prSet presAssocID="{1CE7D10A-DE82-4DEE-BF77-AB3376711056}" presName="spacer" presStyleCnt="0"/>
      <dgm:spPr/>
    </dgm:pt>
    <dgm:pt modelId="{D74FA2E9-ADCA-4C53-9941-6A1E3BC4C152}" type="pres">
      <dgm:prSet presAssocID="{85C004B9-231F-47B7-AC6B-EB5364971A7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842B66-11A2-42F8-96A6-C9EB8476F5F5}" srcId="{171C6688-2BA4-4D16-9527-2593E0464396}" destId="{85C004B9-231F-47B7-AC6B-EB5364971A74}" srcOrd="2" destOrd="0" parTransId="{0EE39AE4-DD5E-4419-8DFD-B5085E20C4E3}" sibTransId="{3BB68351-86CE-492A-9E3F-67AE912346E5}"/>
    <dgm:cxn modelId="{7DCCA28F-2026-48C4-ADC2-0A20C2110EDD}" srcId="{171C6688-2BA4-4D16-9527-2593E0464396}" destId="{0F98ABF5-869A-4B0A-9ABD-A0984F006657}" srcOrd="0" destOrd="0" parTransId="{7BD315F0-E1B6-4E8D-9ECA-0FB7B3FEAD7A}" sibTransId="{8D68CC70-A6B8-4AB8-916A-847C5DF4BF8C}"/>
    <dgm:cxn modelId="{F2528F26-D639-486E-BBB1-B1D51308BE89}" srcId="{171C6688-2BA4-4D16-9527-2593E0464396}" destId="{48B4421C-784E-4187-BD17-C8BF7470C8D1}" srcOrd="1" destOrd="0" parTransId="{CACCDA5C-06DC-46CA-87FB-964EC433287D}" sibTransId="{1CE7D10A-DE82-4DEE-BF77-AB3376711056}"/>
    <dgm:cxn modelId="{1AE5B69E-3266-4A5C-AF5B-C3BE3B8017B9}" type="presOf" srcId="{85C004B9-231F-47B7-AC6B-EB5364971A74}" destId="{D74FA2E9-ADCA-4C53-9941-6A1E3BC4C152}" srcOrd="0" destOrd="0" presId="urn:microsoft.com/office/officeart/2005/8/layout/vList2"/>
    <dgm:cxn modelId="{2E75192C-BCBF-4F76-B233-987FC6B71F75}" type="presOf" srcId="{0F98ABF5-869A-4B0A-9ABD-A0984F006657}" destId="{E6B77194-57C6-4A6F-8FF4-992FDB6A9932}" srcOrd="0" destOrd="0" presId="urn:microsoft.com/office/officeart/2005/8/layout/vList2"/>
    <dgm:cxn modelId="{C5E642CF-9593-42F3-A89D-CE930D909EF0}" type="presOf" srcId="{48B4421C-784E-4187-BD17-C8BF7470C8D1}" destId="{FC65A645-C3FE-4E1A-B2F7-698E722148DC}" srcOrd="0" destOrd="0" presId="urn:microsoft.com/office/officeart/2005/8/layout/vList2"/>
    <dgm:cxn modelId="{C09DBE54-59C6-4C24-85A2-BE249D9A14C7}" type="presOf" srcId="{171C6688-2BA4-4D16-9527-2593E0464396}" destId="{B6DB2A36-521B-473C-A3EA-279A53F60B2F}" srcOrd="0" destOrd="0" presId="urn:microsoft.com/office/officeart/2005/8/layout/vList2"/>
    <dgm:cxn modelId="{4D4BDAC7-80CB-4390-936A-A61EA03D6798}" type="presParOf" srcId="{B6DB2A36-521B-473C-A3EA-279A53F60B2F}" destId="{E6B77194-57C6-4A6F-8FF4-992FDB6A9932}" srcOrd="0" destOrd="0" presId="urn:microsoft.com/office/officeart/2005/8/layout/vList2"/>
    <dgm:cxn modelId="{51587839-397A-43CC-A8A9-D4D4CF87A118}" type="presParOf" srcId="{B6DB2A36-521B-473C-A3EA-279A53F60B2F}" destId="{CAE69B4B-C733-46E6-A9E2-E3B288678BAC}" srcOrd="1" destOrd="0" presId="urn:microsoft.com/office/officeart/2005/8/layout/vList2"/>
    <dgm:cxn modelId="{52C9FF90-5C33-44E6-9920-A21979ED2891}" type="presParOf" srcId="{B6DB2A36-521B-473C-A3EA-279A53F60B2F}" destId="{FC65A645-C3FE-4E1A-B2F7-698E722148DC}" srcOrd="2" destOrd="0" presId="urn:microsoft.com/office/officeart/2005/8/layout/vList2"/>
    <dgm:cxn modelId="{0713B917-B7C1-48CA-91FF-61CDE0991D88}" type="presParOf" srcId="{B6DB2A36-521B-473C-A3EA-279A53F60B2F}" destId="{D8F6FFEA-5455-460D-9424-76FBA6B1938D}" srcOrd="3" destOrd="0" presId="urn:microsoft.com/office/officeart/2005/8/layout/vList2"/>
    <dgm:cxn modelId="{3D548B42-C01F-4384-B7D7-523638C3F1C0}" type="presParOf" srcId="{B6DB2A36-521B-473C-A3EA-279A53F60B2F}" destId="{D74FA2E9-ADCA-4C53-9941-6A1E3BC4C15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EE7369-197B-48EF-BAD1-6043287620AF}">
      <dsp:nvSpPr>
        <dsp:cNvPr id="0" name=""/>
        <dsp:cNvSpPr/>
      </dsp:nvSpPr>
      <dsp:spPr>
        <a:xfrm>
          <a:off x="2085081" y="0"/>
          <a:ext cx="5209504" cy="5209504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62D137-EAE5-4BDA-81BD-F410C2FC3D00}">
      <dsp:nvSpPr>
        <dsp:cNvPr id="0" name=""/>
        <dsp:cNvSpPr/>
      </dsp:nvSpPr>
      <dsp:spPr>
        <a:xfrm>
          <a:off x="1961104" y="232853"/>
          <a:ext cx="2738598" cy="24968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i="0" kern="1200" dirty="0" smtClean="0">
              <a:solidFill>
                <a:srgbClr val="FFC000"/>
              </a:solidFill>
            </a:rPr>
            <a:t>1)</a:t>
          </a:r>
          <a:r>
            <a:rPr lang="uk-UA" sz="1800" b="0" i="0" kern="1200" dirty="0" smtClean="0"/>
            <a:t> проведення необхідних слідчих (розшукових) та інших процесуальних дій;</a:t>
          </a:r>
          <a:endParaRPr lang="ru-RU" sz="1800" kern="1200" dirty="0"/>
        </a:p>
      </dsp:txBody>
      <dsp:txXfrm>
        <a:off x="2082988" y="354737"/>
        <a:ext cx="2494830" cy="2253036"/>
      </dsp:txXfrm>
    </dsp:sp>
    <dsp:sp modelId="{E5283ECE-A18E-4BF7-8016-7BE86AFD8352}">
      <dsp:nvSpPr>
        <dsp:cNvPr id="0" name=""/>
        <dsp:cNvSpPr/>
      </dsp:nvSpPr>
      <dsp:spPr>
        <a:xfrm>
          <a:off x="4891705" y="247603"/>
          <a:ext cx="2462692" cy="24968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i="0" kern="1200" dirty="0" smtClean="0">
              <a:solidFill>
                <a:srgbClr val="FFC000"/>
              </a:solidFill>
            </a:rPr>
            <a:t>2)</a:t>
          </a:r>
          <a:r>
            <a:rPr lang="uk-UA" sz="1800" b="0" i="0" kern="1200" dirty="0" smtClean="0"/>
            <a:t> арешт тимчасово вилученого майна та обставини, за яких таке майно повертається особі, у якої воно було вилучено;</a:t>
          </a:r>
          <a:endParaRPr lang="ru-RU" sz="1800" kern="1200" dirty="0"/>
        </a:p>
      </dsp:txBody>
      <dsp:txXfrm>
        <a:off x="5011924" y="367822"/>
        <a:ext cx="2222254" cy="2256407"/>
      </dsp:txXfrm>
    </dsp:sp>
    <dsp:sp modelId="{2B3B5E3D-9E7F-4DF6-AB8C-8BB98A8290DF}">
      <dsp:nvSpPr>
        <dsp:cNvPr id="0" name=""/>
        <dsp:cNvSpPr/>
      </dsp:nvSpPr>
      <dsp:spPr>
        <a:xfrm>
          <a:off x="1887323" y="2794384"/>
          <a:ext cx="2827119" cy="24151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0" i="0" kern="1200" dirty="0" smtClean="0"/>
            <a:t>3) знищення майна та отриманої інформації;</a:t>
          </a:r>
          <a:endParaRPr lang="ru-RU" sz="2300" kern="1200" dirty="0"/>
        </a:p>
      </dsp:txBody>
      <dsp:txXfrm>
        <a:off x="2005219" y="2912280"/>
        <a:ext cx="2591327" cy="2179317"/>
      </dsp:txXfrm>
    </dsp:sp>
    <dsp:sp modelId="{3DE753E8-811B-408B-A1AB-DCA1AEA542A6}">
      <dsp:nvSpPr>
        <dsp:cNvPr id="0" name=""/>
        <dsp:cNvSpPr/>
      </dsp:nvSpPr>
      <dsp:spPr>
        <a:xfrm>
          <a:off x="4941410" y="2790777"/>
          <a:ext cx="2599284" cy="24187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0" i="0" kern="1200" dirty="0" smtClean="0">
              <a:solidFill>
                <a:srgbClr val="FFC000"/>
              </a:solidFill>
            </a:rPr>
            <a:t>4)</a:t>
          </a:r>
          <a:r>
            <a:rPr lang="uk-UA" sz="2300" b="0" i="0" kern="1200" dirty="0" smtClean="0"/>
            <a:t> зберігання речових доказів.</a:t>
          </a:r>
          <a:endParaRPr lang="ru-RU" sz="2300" kern="1200" dirty="0"/>
        </a:p>
      </dsp:txBody>
      <dsp:txXfrm>
        <a:off x="5059482" y="2908849"/>
        <a:ext cx="2363140" cy="21825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E81561-4578-42B4-9CA6-9958EAF10FCB}">
      <dsp:nvSpPr>
        <dsp:cNvPr id="0" name=""/>
        <dsp:cNvSpPr/>
      </dsp:nvSpPr>
      <dsp:spPr>
        <a:xfrm>
          <a:off x="779" y="2004387"/>
          <a:ext cx="3392487" cy="16962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0" i="0" kern="1200" dirty="0" smtClean="0"/>
            <a:t>1) підстави здійснення арешту майна;</a:t>
          </a:r>
          <a:endParaRPr lang="uk-UA" sz="2100" b="0" i="0" kern="1200" dirty="0"/>
        </a:p>
      </dsp:txBody>
      <dsp:txXfrm>
        <a:off x="779" y="2004387"/>
        <a:ext cx="3392487" cy="1696243"/>
      </dsp:txXfrm>
    </dsp:sp>
    <dsp:sp modelId="{AA2A6835-FBE6-48E2-836E-CDB91D6D0B82}">
      <dsp:nvSpPr>
        <dsp:cNvPr id="0" name=""/>
        <dsp:cNvSpPr/>
      </dsp:nvSpPr>
      <dsp:spPr>
        <a:xfrm>
          <a:off x="4105688" y="2004387"/>
          <a:ext cx="3392487" cy="16962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0" i="0" kern="1200" dirty="0" smtClean="0"/>
            <a:t>2) перелік і види майна, що належить арештувати;</a:t>
          </a:r>
          <a:endParaRPr lang="ru-RU" sz="2100" kern="1200" dirty="0"/>
        </a:p>
      </dsp:txBody>
      <dsp:txXfrm>
        <a:off x="4105688" y="2004387"/>
        <a:ext cx="3392487" cy="1696243"/>
      </dsp:txXfrm>
    </dsp:sp>
    <dsp:sp modelId="{B558F123-6460-47B9-99DB-6C504DFD5EC6}">
      <dsp:nvSpPr>
        <dsp:cNvPr id="0" name=""/>
        <dsp:cNvSpPr/>
      </dsp:nvSpPr>
      <dsp:spPr>
        <a:xfrm>
          <a:off x="8210598" y="2004387"/>
          <a:ext cx="3392487" cy="16962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0" i="0" kern="1200" smtClean="0"/>
            <a:t>3) документи, що підтверджують право власності на майно, яке належить арештувати (стаття 171 КПК України).</a:t>
          </a:r>
          <a:endParaRPr lang="ru-RU" sz="2100" kern="1200"/>
        </a:p>
      </dsp:txBody>
      <dsp:txXfrm>
        <a:off x="8210598" y="2004387"/>
        <a:ext cx="3392487" cy="16962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B77194-57C6-4A6F-8FF4-992FDB6A9932}">
      <dsp:nvSpPr>
        <dsp:cNvPr id="0" name=""/>
        <dsp:cNvSpPr/>
      </dsp:nvSpPr>
      <dsp:spPr>
        <a:xfrm>
          <a:off x="0" y="302463"/>
          <a:ext cx="8255358" cy="12951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Речові докази - відповідно до статті 100 КПК України зберігають разом з матеріалами кримінального провадження в індивідуальному сейфі слідчого, який здійснює це провадження;</a:t>
          </a:r>
          <a:endParaRPr lang="ru-RU" sz="1800" kern="1200" dirty="0"/>
        </a:p>
      </dsp:txBody>
      <dsp:txXfrm>
        <a:off x="63226" y="365689"/>
        <a:ext cx="8128906" cy="1168737"/>
      </dsp:txXfrm>
    </dsp:sp>
    <dsp:sp modelId="{FC65A645-C3FE-4E1A-B2F7-698E722148DC}">
      <dsp:nvSpPr>
        <dsp:cNvPr id="0" name=""/>
        <dsp:cNvSpPr/>
      </dsp:nvSpPr>
      <dsp:spPr>
        <a:xfrm>
          <a:off x="0" y="1649493"/>
          <a:ext cx="8255358" cy="12951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smtClean="0"/>
            <a:t>документи, які є речовими доказами, - зберігають вкладеними між чистими аркушами паперу в конвертах;</a:t>
          </a:r>
          <a:endParaRPr lang="ru-RU" sz="1800" kern="1200"/>
        </a:p>
      </dsp:txBody>
      <dsp:txXfrm>
        <a:off x="63226" y="1712719"/>
        <a:ext cx="8128906" cy="1168737"/>
      </dsp:txXfrm>
    </dsp:sp>
    <dsp:sp modelId="{D74FA2E9-ADCA-4C53-9941-6A1E3BC4C152}">
      <dsp:nvSpPr>
        <dsp:cNvPr id="0" name=""/>
        <dsp:cNvSpPr/>
      </dsp:nvSpPr>
      <dsp:spPr>
        <a:xfrm>
          <a:off x="0" y="2996523"/>
          <a:ext cx="8255358" cy="12951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smtClean="0"/>
            <a:t>речові докази, які за своїми властивостями (габаритами, кількістю, вагою, об’ємом) не можна зберігати разом з матеріалами кримінального провадження, - зберігають у спеціальних приміщеннях органу, у складі якого функціонує слідчий підрозділ</a:t>
          </a:r>
          <a:endParaRPr lang="ru-RU" sz="1800" kern="1200"/>
        </a:p>
      </dsp:txBody>
      <dsp:txXfrm>
        <a:off x="63226" y="3059749"/>
        <a:ext cx="8128906" cy="11687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7/5/2017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honeycomb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honeycomb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honeycomb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honeycomb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honeycomb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7/5/2017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honeycomb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7/5/2017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honeycomb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honeycomb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honeycomb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honeycomb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honeycomb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honeycomb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honeycomb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7/5/2017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honeycomb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7/5/2017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honeycomb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7/5/2017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honeycomb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honeycomb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7/5/2017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honeycomb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25412" y="1326524"/>
            <a:ext cx="8825658" cy="37992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/>
          <a:lstStyle/>
          <a:p>
            <a:pPr algn="ctr"/>
            <a:r>
              <a:rPr lang="uk-UA" sz="4400" i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3.3</a:t>
            </a:r>
            <a:r>
              <a:rPr lang="uk-UA" sz="4400" i="1" dirty="0" smtClean="0">
                <a:latin typeface="Arial Black" panose="020B0A04020102020204" pitchFamily="34" charset="0"/>
              </a:rPr>
              <a:t> </a:t>
            </a:r>
            <a:r>
              <a:rPr lang="uk-UA" sz="4400" i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Використання </a:t>
            </a:r>
            <a:r>
              <a:rPr lang="uk-UA" sz="4400" i="1" dirty="0">
                <a:solidFill>
                  <a:srgbClr val="0070C0"/>
                </a:solidFill>
                <a:latin typeface="Arial Black" panose="020B0A04020102020204" pitchFamily="34" charset="0"/>
              </a:rPr>
              <a:t>у кримінальному провадженні майна, тимчасово вилученого без судового рішення</a:t>
            </a:r>
            <a:endParaRPr lang="ru-RU" sz="4400" i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30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1525" y="915204"/>
            <a:ext cx="1048702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>
                <a:solidFill>
                  <a:srgbClr val="FFC000"/>
                </a:solidFill>
              </a:rPr>
              <a:t>Дотримання процесуального порядку вилучення, обліку та зберігання речових доказів має важливе значення, оскільки, по-перше, забезпечує можливість їх безпосереднього дослідження судом за участю сторін під час судового розгляду, а по-друге, є однією з умов ефективного захисту майнових прав осіб (зокрема потерпілого, обвинуваченого), яким речові докази належать на праві власності, оскільки суд у вироку, слідчий, прокурор у постанові про закриття провадження, вирішуючи питання про речові докази, можуть прийняти рішення про передачу грошей, цінностей, іншого майна, що були речовими доказами, їх законним володільцям.</a:t>
            </a:r>
            <a:endParaRPr lang="ru-RU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54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honeycomb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8675" y="1670120"/>
            <a:ext cx="1042987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/>
            <a:r>
              <a:rPr lang="uk-UA" sz="2400" dirty="0" err="1">
                <a:solidFill>
                  <a:srgbClr val="FFC000"/>
                </a:solidFill>
              </a:rPr>
              <a:t>Пу</a:t>
            </a:r>
            <a:r>
              <a:rPr lang="uk-UA" sz="2400" dirty="0">
                <a:solidFill>
                  <a:srgbClr val="FFC000"/>
                </a:solidFill>
              </a:rPr>
              <a:t>нкт 27 зазначеного Порядку визначає, що схоронність тимчасово вилученого майна забезпечують згідно з пунктами 1</a:t>
            </a:r>
            <a:r>
              <a:rPr lang="uk-UA" sz="2400" dirty="0">
                <a:solidFill>
                  <a:srgbClr val="FFC000"/>
                </a:solidFill>
                <a:sym typeface="Symbol"/>
              </a:rPr>
              <a:t></a:t>
            </a:r>
            <a:r>
              <a:rPr lang="uk-UA" sz="2400" dirty="0">
                <a:solidFill>
                  <a:srgbClr val="FFC000"/>
                </a:solidFill>
              </a:rPr>
              <a:t>26 цього Порядку до повернення майна власнику у зв’язку з припиненням тимчасового вилучення майна або до постановлення слідчим суддею, судом ухвали про накладення арешту на майно. Тобто зберігання тимчасово вилученого майна здійснюють у тому самому порядку, що й зберігання речових доказів.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uk-UA" sz="2400" dirty="0">
                <a:solidFill>
                  <a:srgbClr val="FFC000"/>
                </a:solidFill>
              </a:rPr>
              <a:t> </a:t>
            </a:r>
            <a:endParaRPr lang="ru-RU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55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honeycomb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662849890"/>
              </p:ext>
            </p:extLst>
          </p:nvPr>
        </p:nvGraphicFramePr>
        <p:xfrm>
          <a:off x="1506828" y="1853248"/>
          <a:ext cx="8255358" cy="459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36264" y="220898"/>
            <a:ext cx="9404723" cy="1400530"/>
          </a:xfrm>
        </p:spPr>
        <p:txBody>
          <a:bodyPr/>
          <a:lstStyle/>
          <a:p>
            <a:pPr algn="ctr"/>
            <a:r>
              <a:rPr lang="uk-UA" i="1" dirty="0">
                <a:latin typeface="Arial Black" panose="020B0A04020102020204" pitchFamily="34" charset="0"/>
                <a:ea typeface="Times New Roman" panose="02020603050405020304" pitchFamily="18" charset="0"/>
              </a:rPr>
              <a:t>Порядок зберігання залежить від того, яким є вилучене </a:t>
            </a:r>
            <a:r>
              <a:rPr lang="uk-UA" i="1" dirty="0" smtClean="0">
                <a:latin typeface="Arial Black" panose="020B0A04020102020204" pitchFamily="34" charset="0"/>
                <a:ea typeface="Times New Roman" panose="02020603050405020304" pitchFamily="18" charset="0"/>
              </a:rPr>
              <a:t>майно:</a:t>
            </a:r>
            <a:r>
              <a:rPr lang="uk-UA" i="1" dirty="0">
                <a:latin typeface="Arial Black" panose="020B0A04020102020204" pitchFamily="34" charset="0"/>
                <a:ea typeface="Times New Roman" panose="02020603050405020304" pitchFamily="18" charset="0"/>
              </a:rPr>
              <a:t/>
            </a:r>
            <a:br>
              <a:rPr lang="uk-UA" i="1" dirty="0">
                <a:latin typeface="Arial Black" panose="020B0A04020102020204" pitchFamily="34" charset="0"/>
                <a:ea typeface="Times New Roman" panose="02020603050405020304" pitchFamily="18" charset="0"/>
              </a:rPr>
            </a:br>
            <a:endParaRPr lang="ru-RU" i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32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659" y="927279"/>
            <a:ext cx="5574384" cy="5383368"/>
          </a:xfrm>
        </p:spPr>
        <p:txBody>
          <a:bodyPr/>
          <a:lstStyle/>
          <a:p>
            <a:pPr algn="ctr"/>
            <a:r>
              <a:rPr lang="uk-UA" sz="3200" i="1" dirty="0">
                <a:latin typeface="Arial Black" panose="020B0A04020102020204" pitchFamily="34" charset="0"/>
              </a:rPr>
              <a:t>З-поміж головних напрямів використання майна, тимчасово вилученого без судового рішення, залежно від того, які процесуальні дії може бути проведено і в які визначені у КПК України строки, можна виокремити такі:</a:t>
            </a:r>
            <a:r>
              <a:rPr lang="ru-RU" sz="3200" i="1" dirty="0">
                <a:latin typeface="Arial Black" panose="020B0A04020102020204" pitchFamily="34" charset="0"/>
              </a:rPr>
              <a:t/>
            </a:r>
            <a:br>
              <a:rPr lang="ru-RU" sz="3200" i="1" dirty="0">
                <a:latin typeface="Arial Black" panose="020B0A04020102020204" pitchFamily="34" charset="0"/>
              </a:rPr>
            </a:br>
            <a:endParaRPr lang="ru-RU" sz="3200" i="1" dirty="0">
              <a:latin typeface="Arial Black" panose="020B0A040201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7452559"/>
              </p:ext>
            </p:extLst>
          </p:nvPr>
        </p:nvGraphicFramePr>
        <p:xfrm>
          <a:off x="4532801" y="1197735"/>
          <a:ext cx="9556686" cy="5209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588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4724" y="224118"/>
            <a:ext cx="9404723" cy="1400530"/>
          </a:xfrm>
        </p:spPr>
        <p:txBody>
          <a:bodyPr/>
          <a:lstStyle/>
          <a:p>
            <a:pPr algn="ctr"/>
            <a:r>
              <a:rPr lang="uk-UA" i="1" dirty="0">
                <a:latin typeface="Arial Black" panose="020B0A04020102020204" pitchFamily="34" charset="0"/>
              </a:rPr>
              <a:t> </a:t>
            </a:r>
            <a:r>
              <a:rPr lang="en-US" i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I. </a:t>
            </a:r>
            <a:r>
              <a:rPr lang="uk-UA" sz="36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Проведення </a:t>
            </a:r>
            <a:r>
              <a:rPr lang="uk-UA" sz="36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необхідних слідчих (розшукових) та інших процесуальних дій.</a:t>
            </a:r>
            <a:endParaRPr lang="ru-RU" sz="3600" i="1" dirty="0">
              <a:solidFill>
                <a:schemeClr val="accent1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4338" y="2100811"/>
            <a:ext cx="11344275" cy="440000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sz="2600" b="1" dirty="0" smtClean="0">
                <a:solidFill>
                  <a:srgbClr val="00B0F0"/>
                </a:solidFill>
              </a:rPr>
              <a:t>1</a:t>
            </a:r>
            <a:r>
              <a:rPr lang="uk-UA" sz="2800" b="1" dirty="0" smtClean="0">
                <a:solidFill>
                  <a:srgbClr val="00B0F0"/>
                </a:solidFill>
              </a:rPr>
              <a:t>, </a:t>
            </a:r>
            <a:r>
              <a:rPr lang="uk-UA" sz="2800" dirty="0" smtClean="0">
                <a:solidFill>
                  <a:srgbClr val="FFC000"/>
                </a:solidFill>
              </a:rPr>
              <a:t>Залежно </a:t>
            </a:r>
            <a:r>
              <a:rPr lang="uk-UA" sz="2800" dirty="0">
                <a:solidFill>
                  <a:srgbClr val="FFC000"/>
                </a:solidFill>
              </a:rPr>
              <a:t>від того, які матеріальні об’єкти вилучено, їх може бути використано під час проведення допиту, пред’явлення для впізнання, слідчого експерименту </a:t>
            </a:r>
            <a:r>
              <a:rPr lang="uk-UA" sz="2800" dirty="0" smtClean="0">
                <a:solidFill>
                  <a:srgbClr val="FFC000"/>
                </a:solidFill>
              </a:rPr>
              <a:t>тощо</a:t>
            </a:r>
            <a:r>
              <a:rPr lang="en-US" sz="2800" dirty="0" smtClean="0">
                <a:solidFill>
                  <a:srgbClr val="FFC000"/>
                </a:solidFill>
              </a:rPr>
              <a:t>.</a:t>
            </a:r>
            <a:endParaRPr lang="uk-UA" sz="2800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C000"/>
                </a:solidFill>
              </a:rPr>
              <a:t/>
            </a:r>
            <a:br>
              <a:rPr lang="en-US" sz="2800" dirty="0" smtClean="0">
                <a:solidFill>
                  <a:srgbClr val="FFC000"/>
                </a:solidFill>
              </a:rPr>
            </a:br>
            <a:r>
              <a:rPr lang="uk-UA" sz="2800" dirty="0" smtClean="0">
                <a:solidFill>
                  <a:srgbClr val="0070C0"/>
                </a:solidFill>
              </a:rPr>
              <a:t>2. </a:t>
            </a:r>
            <a:r>
              <a:rPr lang="uk-UA" sz="2800" dirty="0" smtClean="0">
                <a:solidFill>
                  <a:srgbClr val="FFC000"/>
                </a:solidFill>
              </a:rPr>
              <a:t>Виявлені </a:t>
            </a:r>
            <a:r>
              <a:rPr lang="uk-UA" sz="2800" dirty="0">
                <a:solidFill>
                  <a:srgbClr val="FFC000"/>
                </a:solidFill>
              </a:rPr>
              <a:t>речі можуть бути об’єктами низки експертиз, зокрема тих, які може бути проведено до звернення з відповідним клопотанням до слідчого судді про арешт цього майна. </a:t>
            </a:r>
            <a:endParaRPr lang="uk-UA" sz="2800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uk-UA" sz="2800" dirty="0" smtClean="0">
                <a:solidFill>
                  <a:srgbClr val="FFC000"/>
                </a:solidFill>
              </a:rPr>
              <a:t>До </a:t>
            </a:r>
            <a:r>
              <a:rPr lang="uk-UA" sz="2800" dirty="0">
                <a:solidFill>
                  <a:srgbClr val="FFC000"/>
                </a:solidFill>
              </a:rPr>
              <a:t>зазначених видів експертиз належать дактилоскопічна, </a:t>
            </a:r>
            <a:r>
              <a:rPr lang="uk-UA" sz="2800" dirty="0" err="1">
                <a:solidFill>
                  <a:srgbClr val="FFC000"/>
                </a:solidFill>
              </a:rPr>
              <a:t>трасологічна</a:t>
            </a:r>
            <a:r>
              <a:rPr lang="uk-UA" sz="2800" dirty="0">
                <a:solidFill>
                  <a:srgbClr val="FFC000"/>
                </a:solidFill>
              </a:rPr>
              <a:t> експертизи, криміналістична експертиза холодної зброї тощо.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639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7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75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00213" y="2059394"/>
            <a:ext cx="86296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>
                <a:solidFill>
                  <a:srgbClr val="FFC000"/>
                </a:solidFill>
              </a:rPr>
              <a:t>Майно, тимчасово вилучене без судового рішення, може бути використане у кримінальному провадженні під час доказування. </a:t>
            </a:r>
            <a:endParaRPr lang="ru-RU" sz="2800" dirty="0">
              <a:solidFill>
                <a:srgbClr val="FFC000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144" y="3996524"/>
            <a:ext cx="5123656" cy="2241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680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honeycomb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4220" y="285292"/>
            <a:ext cx="9404723" cy="1400530"/>
          </a:xfrm>
        </p:spPr>
        <p:txBody>
          <a:bodyPr/>
          <a:lstStyle/>
          <a:p>
            <a:pPr lvl="0" algn="ctr"/>
            <a:r>
              <a:rPr lang="en-US" sz="3200" i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II. </a:t>
            </a:r>
            <a:r>
              <a:rPr lang="uk-UA" sz="32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Арешт </a:t>
            </a:r>
            <a:r>
              <a:rPr lang="uk-UA" sz="32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тимчасово вилученого майна та обставини, за яких таке майно повертається особі, у якої воно було </a:t>
            </a:r>
            <a:r>
              <a:rPr lang="uk-UA" sz="32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вилучено</a:t>
            </a:r>
            <a:r>
              <a:rPr lang="ru-RU" sz="3200" i="1" dirty="0">
                <a:latin typeface="Arial Black" panose="020B0A04020102020204" pitchFamily="34" charset="0"/>
              </a:rPr>
              <a:t/>
            </a:r>
            <a:br>
              <a:rPr lang="ru-RU" sz="3200" i="1" dirty="0">
                <a:latin typeface="Arial Black" panose="020B0A04020102020204" pitchFamily="34" charset="0"/>
              </a:rPr>
            </a:br>
            <a:endParaRPr lang="ru-RU" sz="3200" i="1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2123" y="2336253"/>
            <a:ext cx="11446501" cy="41954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b="1" i="1" dirty="0"/>
              <a:t>Статус «тимчасово вилученого» зумовлює необхідність</a:t>
            </a:r>
            <a:r>
              <a:rPr lang="uk-UA" sz="2400" dirty="0"/>
              <a:t>, </a:t>
            </a:r>
            <a:endParaRPr lang="uk-UA" sz="2400" dirty="0" smtClean="0"/>
          </a:p>
          <a:p>
            <a:pPr marL="0" indent="0">
              <a:buNone/>
            </a:pPr>
            <a:r>
              <a:rPr lang="uk-UA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а</a:t>
            </a:r>
            <a:r>
              <a:rPr lang="uk-UA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) </a:t>
            </a:r>
            <a:r>
              <a:rPr lang="uk-UA" sz="2400" dirty="0" smtClean="0"/>
              <a:t>відповідно </a:t>
            </a:r>
            <a:r>
              <a:rPr lang="uk-UA" sz="2400" dirty="0"/>
              <a:t>до частини 1 статті 169 КПК України, повернення майна особі, у якої його було вилучено, за постановою прокурора, якщо він визнає таке вилучення майна безпідставним; </a:t>
            </a:r>
            <a:endParaRPr lang="uk-UA" sz="2400" dirty="0" smtClean="0"/>
          </a:p>
          <a:p>
            <a:pPr marL="0" indent="0">
              <a:buNone/>
            </a:pPr>
            <a:r>
              <a:rPr lang="uk-UA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б</a:t>
            </a:r>
            <a:r>
              <a:rPr lang="uk-UA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) </a:t>
            </a:r>
            <a:r>
              <a:rPr lang="uk-UA" sz="2400" dirty="0" smtClean="0"/>
              <a:t>за </a:t>
            </a:r>
            <a:r>
              <a:rPr lang="uk-UA" sz="2400" dirty="0"/>
              <a:t>ухвалою слідчого судді чи суду в разі відмови у задоволенні клопотання прокурора про арешт цього майна; </a:t>
            </a:r>
            <a:endParaRPr lang="uk-UA" sz="2400" dirty="0" smtClean="0"/>
          </a:p>
          <a:p>
            <a:pPr marL="0" indent="0">
              <a:buNone/>
            </a:pPr>
            <a:r>
              <a:rPr lang="uk-UA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в</a:t>
            </a:r>
            <a:r>
              <a:rPr lang="uk-UA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) </a:t>
            </a:r>
            <a:r>
              <a:rPr lang="uk-UA" sz="2400" dirty="0" smtClean="0"/>
              <a:t>у </a:t>
            </a:r>
            <a:r>
              <a:rPr lang="uk-UA" sz="2400" dirty="0"/>
              <a:t>випадках, якщо пізніше ніж наступного робочого дня після вилучення майна не було подано клопотання слідчого, прокурора про арешт тимчасово вилученого майна, або слідчий суддя, суд протягом </a:t>
            </a:r>
            <a:r>
              <a:rPr lang="uk-UA" sz="2400" dirty="0" smtClean="0"/>
              <a:t>72 </a:t>
            </a:r>
            <a:r>
              <a:rPr lang="uk-UA" sz="2400" dirty="0"/>
              <a:t>годин із дня надходження до суду клопотання не постановив ухвалу про арешт тимчасово вилученого майна.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6291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25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25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398" y="109818"/>
            <a:ext cx="9404723" cy="1400530"/>
          </a:xfrm>
        </p:spPr>
        <p:txBody>
          <a:bodyPr/>
          <a:lstStyle/>
          <a:p>
            <a:r>
              <a:rPr lang="uk-UA" sz="4400" i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Арешт майна</a:t>
            </a:r>
            <a:endParaRPr lang="ru-RU" sz="4400" i="1" dirty="0">
              <a:solidFill>
                <a:schemeClr val="accent2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3012" y="726651"/>
            <a:ext cx="9909689" cy="47930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- це </a:t>
            </a:r>
            <a:r>
              <a:rPr lang="uk-UA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захід процесуального примусу, який полягає в забороні, що адресована власнику або володільцю майна, розпоряджатися та в необхідних випадках користуватися ним, а також за наявності відповідних підстав у вилученні майна і передачі його на зберігання з метою запобігання та (або) припинення дій, спрямованих на приховування й розтрату </a:t>
            </a:r>
            <a:r>
              <a:rPr lang="uk-UA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майна.</a:t>
            </a:r>
          </a:p>
          <a:p>
            <a:pPr marL="0" indent="0">
              <a:buNone/>
            </a:pPr>
            <a:r>
              <a:rPr lang="uk-UA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Застосування арешту майна як заходу процесуального примусу, з однієї сторони сприяє посиленню захисту конституційних прав громадян від наслідків кримінальних правопорушень, а з іншої – обмежує майнові права особи, щодо якої його застосовують.</a:t>
            </a:r>
            <a:endParaRPr lang="ru-RU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10" y="1728788"/>
            <a:ext cx="1504239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799" y="5434013"/>
            <a:ext cx="1871663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875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263" y="633022"/>
            <a:ext cx="9404723" cy="1400530"/>
          </a:xfrm>
        </p:spPr>
        <p:txBody>
          <a:bodyPr/>
          <a:lstStyle/>
          <a:p>
            <a:pPr algn="ctr"/>
            <a:r>
              <a:rPr lang="uk-UA" i="1" dirty="0">
                <a:latin typeface="Arial Black" panose="020B0A04020102020204" pitchFamily="34" charset="0"/>
              </a:rPr>
              <a:t>У клопотанні про арешт майна обов’язково має бути зазначено:</a:t>
            </a:r>
            <a:endParaRPr lang="ru-RU" i="1" dirty="0">
              <a:latin typeface="Arial Black" panose="020B0A040201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8807967"/>
              </p:ext>
            </p:extLst>
          </p:nvPr>
        </p:nvGraphicFramePr>
        <p:xfrm>
          <a:off x="270457" y="1146866"/>
          <a:ext cx="11603865" cy="5705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653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III. </a:t>
            </a:r>
            <a:r>
              <a:rPr lang="uk-UA" sz="36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Знищення </a:t>
            </a:r>
            <a:r>
              <a:rPr lang="uk-UA" sz="36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майна й отриманої інформації</a:t>
            </a:r>
            <a:endParaRPr lang="ru-RU" sz="3600" i="1" dirty="0">
              <a:solidFill>
                <a:schemeClr val="accent1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1" y="1853248"/>
            <a:ext cx="11099421" cy="439515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sz="2400" dirty="0" smtClean="0"/>
              <a:t>Якщо </a:t>
            </a:r>
            <a:r>
              <a:rPr lang="uk-UA" sz="2400" dirty="0"/>
              <a:t>прокурор відмовиться погодити клопотання слідчого про обшук, проведений у невідкладних випадках, або слідчий суддя відмовить у задоволенні клопотання про обшук, установлені внаслідок цього обшуку докази є недопустимими, а отримана інформація підлягає </a:t>
            </a:r>
            <a:r>
              <a:rPr lang="uk-UA" sz="2400" dirty="0"/>
              <a:t>знищенню </a:t>
            </a:r>
            <a:r>
              <a:rPr lang="uk-UA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(ч. 3 ст.</a:t>
            </a:r>
            <a:r>
              <a:rPr lang="uk-UA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 233 </a:t>
            </a:r>
            <a:r>
              <a:rPr lang="uk-UA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КПК).</a:t>
            </a:r>
          </a:p>
          <a:p>
            <a:pPr marL="0" indent="0" algn="ctr">
              <a:buNone/>
            </a:pPr>
            <a:r>
              <a:rPr lang="uk-UA" sz="2400" dirty="0" smtClean="0">
                <a:solidFill>
                  <a:srgbClr val="FF0000"/>
                </a:solidFill>
              </a:rPr>
              <a:t>Важливо!</a:t>
            </a:r>
            <a:endParaRPr lang="uk-UA" sz="24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uk-UA" sz="2400" dirty="0"/>
              <a:t>Натомість, у частині 3 статті 233 КПК України передбачено знищення доказів й отриманої інформації, проте не йдеться про повернення майна володільцю. Тож це суперечливе положення підлягає врегулюванню шляхом врегулювання у частині 3 статті 233 КПК України обов’язку прокурора не лише щодо знищення вилученого майна, а й щодо його повернення володільцю.</a:t>
            </a:r>
            <a:endParaRPr lang="ru-RU" sz="24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860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242888"/>
            <a:ext cx="9404723" cy="1014412"/>
          </a:xfrm>
        </p:spPr>
        <p:txBody>
          <a:bodyPr/>
          <a:lstStyle/>
          <a:p>
            <a:pPr algn="ctr"/>
            <a:r>
              <a:rPr lang="en-US" sz="3600" i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IV. </a:t>
            </a:r>
            <a:r>
              <a:rPr lang="uk-UA" sz="36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Зберігання </a:t>
            </a:r>
            <a:r>
              <a:rPr lang="uk-UA" sz="36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речових </a:t>
            </a:r>
            <a:r>
              <a:rPr lang="uk-UA" sz="36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доказів</a:t>
            </a:r>
            <a:endParaRPr lang="ru-RU" sz="3600" i="1" dirty="0">
              <a:solidFill>
                <a:schemeClr val="accent1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0399" y="970746"/>
            <a:ext cx="10803207" cy="493475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2800" dirty="0">
                <a:solidFill>
                  <a:srgbClr val="FFC000"/>
                </a:solidFill>
              </a:rPr>
              <a:t>Відповідно до частини 4 статті 168 КПК України, після тимчасового вилучення майна уповноважена службова особа зобов’язана забезпечити схоронність такого майна в порядку, установленому Кабінетом Міністрів України</a:t>
            </a:r>
            <a:r>
              <a:rPr lang="uk-UA" sz="2800" dirty="0" smtClean="0">
                <a:solidFill>
                  <a:srgbClr val="FFC000"/>
                </a:solidFill>
              </a:rPr>
              <a:t>.</a:t>
            </a:r>
            <a:endParaRPr lang="en-US" sz="2800" dirty="0" smtClean="0">
              <a:solidFill>
                <a:srgbClr val="FFC000"/>
              </a:solidFill>
            </a:endParaRPr>
          </a:p>
          <a:p>
            <a:pPr marL="0" indent="0" algn="ctr">
              <a:buNone/>
            </a:pPr>
            <a:r>
              <a:rPr lang="uk-UA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Зокрема, йдеться про постанову Кабінету Міністрів України від 19 листопада 2012 року № 1104, якою затверджено Порядок зберігання речових доказів стороною обвинувачення, їх реалізації, технологічної переробки, знищення, здійснення витрат, пов’язаних із їх зберіганням і пересиланням, схоронності тимчасово вилученого майна під час кримінального провадження</a:t>
            </a:r>
            <a:endParaRPr lang="uk-UA" sz="28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74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88</TotalTime>
  <Words>465</Words>
  <Application>Microsoft Office PowerPoint</Application>
  <PresentationFormat>Произвольный</PresentationFormat>
  <Paragraphs>36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Ион</vt:lpstr>
      <vt:lpstr>3.3 Використання у кримінальному провадженні майна, тимчасово вилученого без судового рішення</vt:lpstr>
      <vt:lpstr>З-поміж головних напрямів використання майна, тимчасово вилученого без судового рішення, залежно від того, які процесуальні дії може бути проведено і в які визначені у КПК України строки, можна виокремити такі: </vt:lpstr>
      <vt:lpstr> I. Проведення необхідних слідчих (розшукових) та інших процесуальних дій.</vt:lpstr>
      <vt:lpstr>Презентация PowerPoint</vt:lpstr>
      <vt:lpstr>II. Арешт тимчасово вилученого майна та обставини, за яких таке майно повертається особі, у якої воно було вилучено </vt:lpstr>
      <vt:lpstr>Арешт майна</vt:lpstr>
      <vt:lpstr>У клопотанні про арешт майна обов’язково має бути зазначено:</vt:lpstr>
      <vt:lpstr>III. Знищення майна й отриманої інформації</vt:lpstr>
      <vt:lpstr>IV. Зберігання речових доказів</vt:lpstr>
      <vt:lpstr>Презентация PowerPoint</vt:lpstr>
      <vt:lpstr>Презентация PowerPoint</vt:lpstr>
      <vt:lpstr>Порядок зберігання залежить від того, яким є вилучене майно: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Використання у кримінальному провадженні майна, тимчасово вилученого без судового рішення</dc:title>
  <dc:creator>Анастасия Коваль</dc:creator>
  <cp:lastModifiedBy>User</cp:lastModifiedBy>
  <cp:revision>11</cp:revision>
  <dcterms:created xsi:type="dcterms:W3CDTF">2017-07-03T22:35:51Z</dcterms:created>
  <dcterms:modified xsi:type="dcterms:W3CDTF">2017-07-04T21:42:34Z</dcterms:modified>
</cp:coreProperties>
</file>