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59" r:id="rId5"/>
    <p:sldId id="260" r:id="rId6"/>
    <p:sldId id="261" r:id="rId7"/>
    <p:sldId id="262" r:id="rId8"/>
    <p:sldId id="263" r:id="rId9"/>
    <p:sldId id="264" r:id="rId10"/>
    <p:sldId id="265" r:id="rId11"/>
    <p:sldId id="266" r:id="rId12"/>
    <p:sldId id="269" r:id="rId13"/>
    <p:sldId id="267"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66" d="100"/>
          <a:sy n="66" d="100"/>
        </p:scale>
        <p:origin x="-80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58A2B0-3339-4490-96BC-FD98D91D2B98}"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ru-RU"/>
        </a:p>
      </dgm:t>
    </dgm:pt>
    <dgm:pt modelId="{547C83F7-978D-48FF-869B-04F07EA35B75}">
      <dgm:prSet custT="1"/>
      <dgm:spPr/>
      <dgm:t>
        <a:bodyPr/>
        <a:lstStyle/>
        <a:p>
          <a:pPr rtl="0"/>
          <a:r>
            <a:rPr lang="uk-UA" sz="2400" dirty="0" smtClean="0"/>
            <a:t>Документи, які посвідчують користування такими спеціальними правами, як право керування транспортним засобом або судном;</a:t>
          </a:r>
          <a:endParaRPr lang="ru-RU" sz="2400" dirty="0"/>
        </a:p>
      </dgm:t>
    </dgm:pt>
    <dgm:pt modelId="{2208F23F-9838-4B20-867C-B05104BD0985}" type="parTrans" cxnId="{D81B10C8-A837-46F5-9B0C-460D834601BA}">
      <dgm:prSet/>
      <dgm:spPr/>
      <dgm:t>
        <a:bodyPr/>
        <a:lstStyle/>
        <a:p>
          <a:endParaRPr lang="ru-RU"/>
        </a:p>
      </dgm:t>
    </dgm:pt>
    <dgm:pt modelId="{98B257F8-FCAA-4F59-8CC9-35986E89AA4C}" type="sibTrans" cxnId="{D81B10C8-A837-46F5-9B0C-460D834601BA}">
      <dgm:prSet/>
      <dgm:spPr/>
      <dgm:t>
        <a:bodyPr/>
        <a:lstStyle/>
        <a:p>
          <a:endParaRPr lang="ru-RU"/>
        </a:p>
      </dgm:t>
    </dgm:pt>
    <dgm:pt modelId="{2E1F0CC1-C994-47E4-BE3B-1A458250F527}">
      <dgm:prSet/>
      <dgm:spPr/>
      <dgm:t>
        <a:bodyPr/>
        <a:lstStyle/>
        <a:p>
          <a:pPr rtl="0"/>
          <a:r>
            <a:rPr lang="uk-UA" dirty="0" smtClean="0"/>
            <a:t>Право на здійснення підприємницької діяльності.</a:t>
          </a:r>
          <a:endParaRPr lang="ru-RU" dirty="0"/>
        </a:p>
      </dgm:t>
    </dgm:pt>
    <dgm:pt modelId="{453ACD7C-789E-462E-A6CA-47AC671CDB9D}" type="parTrans" cxnId="{C77CB035-B1A3-41D1-98F5-AB9A4C920629}">
      <dgm:prSet/>
      <dgm:spPr/>
      <dgm:t>
        <a:bodyPr/>
        <a:lstStyle/>
        <a:p>
          <a:endParaRPr lang="ru-RU"/>
        </a:p>
      </dgm:t>
    </dgm:pt>
    <dgm:pt modelId="{FBF28519-8D01-44D6-8F27-5E9812D0FB6A}" type="sibTrans" cxnId="{C77CB035-B1A3-41D1-98F5-AB9A4C920629}">
      <dgm:prSet/>
      <dgm:spPr/>
      <dgm:t>
        <a:bodyPr/>
        <a:lstStyle/>
        <a:p>
          <a:endParaRPr lang="ru-RU"/>
        </a:p>
      </dgm:t>
    </dgm:pt>
    <dgm:pt modelId="{D090ED48-1ED9-4122-8B6D-38FEDA2B195B}">
      <dgm:prSet/>
      <dgm:spPr/>
      <dgm:t>
        <a:bodyPr/>
        <a:lstStyle/>
        <a:p>
          <a:pPr rtl="0"/>
          <a:r>
            <a:rPr lang="uk-UA" dirty="0" smtClean="0"/>
            <a:t>Право полювання;</a:t>
          </a:r>
          <a:endParaRPr lang="ru-RU" dirty="0"/>
        </a:p>
      </dgm:t>
    </dgm:pt>
    <dgm:pt modelId="{FE152104-052B-4EE9-A670-952AB6C93AA1}" type="sibTrans" cxnId="{0741B566-0C8F-42F1-98A2-889BD4A9A8C7}">
      <dgm:prSet/>
      <dgm:spPr/>
      <dgm:t>
        <a:bodyPr/>
        <a:lstStyle/>
        <a:p>
          <a:endParaRPr lang="ru-RU"/>
        </a:p>
      </dgm:t>
    </dgm:pt>
    <dgm:pt modelId="{9F7AB995-02FE-4800-BEB8-C3D528A30CBF}" type="parTrans" cxnId="{0741B566-0C8F-42F1-98A2-889BD4A9A8C7}">
      <dgm:prSet/>
      <dgm:spPr/>
      <dgm:t>
        <a:bodyPr/>
        <a:lstStyle/>
        <a:p>
          <a:endParaRPr lang="ru-RU"/>
        </a:p>
      </dgm:t>
    </dgm:pt>
    <dgm:pt modelId="{7B18CB28-2CAD-46D9-8E5A-67B1086358D4}" type="pres">
      <dgm:prSet presAssocID="{EF58A2B0-3339-4490-96BC-FD98D91D2B98}" presName="Name0" presStyleCnt="0">
        <dgm:presLayoutVars>
          <dgm:chMax val="7"/>
          <dgm:dir/>
          <dgm:animLvl val="lvl"/>
          <dgm:resizeHandles val="exact"/>
        </dgm:presLayoutVars>
      </dgm:prSet>
      <dgm:spPr/>
      <dgm:t>
        <a:bodyPr/>
        <a:lstStyle/>
        <a:p>
          <a:endParaRPr lang="ru-RU"/>
        </a:p>
      </dgm:t>
    </dgm:pt>
    <dgm:pt modelId="{F9E4CF66-0230-49E0-9449-36A6392D3BE7}" type="pres">
      <dgm:prSet presAssocID="{547C83F7-978D-48FF-869B-04F07EA35B75}" presName="circle1" presStyleLbl="node1" presStyleIdx="0" presStyleCnt="3"/>
      <dgm:spPr/>
    </dgm:pt>
    <dgm:pt modelId="{4D5F2424-5394-4D01-AC81-2B2A2E0A5A31}" type="pres">
      <dgm:prSet presAssocID="{547C83F7-978D-48FF-869B-04F07EA35B75}" presName="space" presStyleCnt="0"/>
      <dgm:spPr/>
    </dgm:pt>
    <dgm:pt modelId="{A923D440-FA34-4834-B528-EB702A5F95C5}" type="pres">
      <dgm:prSet presAssocID="{547C83F7-978D-48FF-869B-04F07EA35B75}" presName="rect1" presStyleLbl="alignAcc1" presStyleIdx="0" presStyleCnt="3"/>
      <dgm:spPr/>
      <dgm:t>
        <a:bodyPr/>
        <a:lstStyle/>
        <a:p>
          <a:endParaRPr lang="ru-RU"/>
        </a:p>
      </dgm:t>
    </dgm:pt>
    <dgm:pt modelId="{AC993012-86B8-4599-9ABE-643422C55DA8}" type="pres">
      <dgm:prSet presAssocID="{D090ED48-1ED9-4122-8B6D-38FEDA2B195B}" presName="vertSpace2" presStyleLbl="node1" presStyleIdx="0" presStyleCnt="3"/>
      <dgm:spPr/>
    </dgm:pt>
    <dgm:pt modelId="{648534B5-FD61-4053-9F20-AB063A4121E2}" type="pres">
      <dgm:prSet presAssocID="{D090ED48-1ED9-4122-8B6D-38FEDA2B195B}" presName="circle2" presStyleLbl="node1" presStyleIdx="1" presStyleCnt="3"/>
      <dgm:spPr/>
    </dgm:pt>
    <dgm:pt modelId="{87AFA0AB-6F77-4B29-9256-40CCD27CBCDD}" type="pres">
      <dgm:prSet presAssocID="{D090ED48-1ED9-4122-8B6D-38FEDA2B195B}" presName="rect2" presStyleLbl="alignAcc1" presStyleIdx="1" presStyleCnt="3"/>
      <dgm:spPr/>
      <dgm:t>
        <a:bodyPr/>
        <a:lstStyle/>
        <a:p>
          <a:endParaRPr lang="ru-RU"/>
        </a:p>
      </dgm:t>
    </dgm:pt>
    <dgm:pt modelId="{E3C4A6AB-7179-4BEC-8C11-BAECF503188A}" type="pres">
      <dgm:prSet presAssocID="{2E1F0CC1-C994-47E4-BE3B-1A458250F527}" presName="vertSpace3" presStyleLbl="node1" presStyleIdx="1" presStyleCnt="3"/>
      <dgm:spPr/>
    </dgm:pt>
    <dgm:pt modelId="{84AD68B6-9A52-4AFE-8592-ADF4DE04982A}" type="pres">
      <dgm:prSet presAssocID="{2E1F0CC1-C994-47E4-BE3B-1A458250F527}" presName="circle3" presStyleLbl="node1" presStyleIdx="2" presStyleCnt="3"/>
      <dgm:spPr/>
    </dgm:pt>
    <dgm:pt modelId="{54B99FED-03CB-41E2-B0F2-4B978D5B494E}" type="pres">
      <dgm:prSet presAssocID="{2E1F0CC1-C994-47E4-BE3B-1A458250F527}" presName="rect3" presStyleLbl="alignAcc1" presStyleIdx="2" presStyleCnt="3"/>
      <dgm:spPr/>
      <dgm:t>
        <a:bodyPr/>
        <a:lstStyle/>
        <a:p>
          <a:endParaRPr lang="ru-RU"/>
        </a:p>
      </dgm:t>
    </dgm:pt>
    <dgm:pt modelId="{259AE450-1AC7-46CE-8B06-2BCCCE8DB189}" type="pres">
      <dgm:prSet presAssocID="{547C83F7-978D-48FF-869B-04F07EA35B75}" presName="rect1ParTxNoCh" presStyleLbl="alignAcc1" presStyleIdx="2" presStyleCnt="3">
        <dgm:presLayoutVars>
          <dgm:chMax val="1"/>
          <dgm:bulletEnabled val="1"/>
        </dgm:presLayoutVars>
      </dgm:prSet>
      <dgm:spPr/>
      <dgm:t>
        <a:bodyPr/>
        <a:lstStyle/>
        <a:p>
          <a:endParaRPr lang="ru-RU"/>
        </a:p>
      </dgm:t>
    </dgm:pt>
    <dgm:pt modelId="{54AA88A5-2D54-43DE-9BC2-1FE842766CCC}" type="pres">
      <dgm:prSet presAssocID="{D090ED48-1ED9-4122-8B6D-38FEDA2B195B}" presName="rect2ParTxNoCh" presStyleLbl="alignAcc1" presStyleIdx="2" presStyleCnt="3">
        <dgm:presLayoutVars>
          <dgm:chMax val="1"/>
          <dgm:bulletEnabled val="1"/>
        </dgm:presLayoutVars>
      </dgm:prSet>
      <dgm:spPr/>
      <dgm:t>
        <a:bodyPr/>
        <a:lstStyle/>
        <a:p>
          <a:endParaRPr lang="ru-RU"/>
        </a:p>
      </dgm:t>
    </dgm:pt>
    <dgm:pt modelId="{BC92C6A9-BD84-40DE-AB44-11F794532D09}" type="pres">
      <dgm:prSet presAssocID="{2E1F0CC1-C994-47E4-BE3B-1A458250F527}" presName="rect3ParTxNoCh" presStyleLbl="alignAcc1" presStyleIdx="2" presStyleCnt="3">
        <dgm:presLayoutVars>
          <dgm:chMax val="1"/>
          <dgm:bulletEnabled val="1"/>
        </dgm:presLayoutVars>
      </dgm:prSet>
      <dgm:spPr/>
      <dgm:t>
        <a:bodyPr/>
        <a:lstStyle/>
        <a:p>
          <a:endParaRPr lang="ru-RU"/>
        </a:p>
      </dgm:t>
    </dgm:pt>
  </dgm:ptLst>
  <dgm:cxnLst>
    <dgm:cxn modelId="{BF64D0AC-2C7A-4077-A673-7BEED1B80B7D}" type="presOf" srcId="{2E1F0CC1-C994-47E4-BE3B-1A458250F527}" destId="{BC92C6A9-BD84-40DE-AB44-11F794532D09}" srcOrd="1" destOrd="0" presId="urn:microsoft.com/office/officeart/2005/8/layout/target3"/>
    <dgm:cxn modelId="{D81B10C8-A837-46F5-9B0C-460D834601BA}" srcId="{EF58A2B0-3339-4490-96BC-FD98D91D2B98}" destId="{547C83F7-978D-48FF-869B-04F07EA35B75}" srcOrd="0" destOrd="0" parTransId="{2208F23F-9838-4B20-867C-B05104BD0985}" sibTransId="{98B257F8-FCAA-4F59-8CC9-35986E89AA4C}"/>
    <dgm:cxn modelId="{74BA4783-26A3-4AC0-A701-66E5260D36FB}" type="presOf" srcId="{547C83F7-978D-48FF-869B-04F07EA35B75}" destId="{A923D440-FA34-4834-B528-EB702A5F95C5}" srcOrd="0" destOrd="0" presId="urn:microsoft.com/office/officeart/2005/8/layout/target3"/>
    <dgm:cxn modelId="{56BE1624-B844-476F-BCE0-BA4D6B891172}" type="presOf" srcId="{EF58A2B0-3339-4490-96BC-FD98D91D2B98}" destId="{7B18CB28-2CAD-46D9-8E5A-67B1086358D4}" srcOrd="0" destOrd="0" presId="urn:microsoft.com/office/officeart/2005/8/layout/target3"/>
    <dgm:cxn modelId="{D83B1303-4436-4A03-84BB-204A679BE81D}" type="presOf" srcId="{2E1F0CC1-C994-47E4-BE3B-1A458250F527}" destId="{54B99FED-03CB-41E2-B0F2-4B978D5B494E}" srcOrd="0" destOrd="0" presId="urn:microsoft.com/office/officeart/2005/8/layout/target3"/>
    <dgm:cxn modelId="{DE9B7755-6A9B-4594-8580-F2A8D4AC7F3D}" type="presOf" srcId="{D090ED48-1ED9-4122-8B6D-38FEDA2B195B}" destId="{87AFA0AB-6F77-4B29-9256-40CCD27CBCDD}" srcOrd="0" destOrd="0" presId="urn:microsoft.com/office/officeart/2005/8/layout/target3"/>
    <dgm:cxn modelId="{C77CB035-B1A3-41D1-98F5-AB9A4C920629}" srcId="{EF58A2B0-3339-4490-96BC-FD98D91D2B98}" destId="{2E1F0CC1-C994-47E4-BE3B-1A458250F527}" srcOrd="2" destOrd="0" parTransId="{453ACD7C-789E-462E-A6CA-47AC671CDB9D}" sibTransId="{FBF28519-8D01-44D6-8F27-5E9812D0FB6A}"/>
    <dgm:cxn modelId="{14815712-9909-4937-A7C2-0022CCD98226}" type="presOf" srcId="{547C83F7-978D-48FF-869B-04F07EA35B75}" destId="{259AE450-1AC7-46CE-8B06-2BCCCE8DB189}" srcOrd="1" destOrd="0" presId="urn:microsoft.com/office/officeart/2005/8/layout/target3"/>
    <dgm:cxn modelId="{0741B566-0C8F-42F1-98A2-889BD4A9A8C7}" srcId="{EF58A2B0-3339-4490-96BC-FD98D91D2B98}" destId="{D090ED48-1ED9-4122-8B6D-38FEDA2B195B}" srcOrd="1" destOrd="0" parTransId="{9F7AB995-02FE-4800-BEB8-C3D528A30CBF}" sibTransId="{FE152104-052B-4EE9-A670-952AB6C93AA1}"/>
    <dgm:cxn modelId="{4A18A936-0E5E-47B5-934F-052B8170F657}" type="presOf" srcId="{D090ED48-1ED9-4122-8B6D-38FEDA2B195B}" destId="{54AA88A5-2D54-43DE-9BC2-1FE842766CCC}" srcOrd="1" destOrd="0" presId="urn:microsoft.com/office/officeart/2005/8/layout/target3"/>
    <dgm:cxn modelId="{9B398CD7-5FC0-48C4-BDB7-CBD1E56FB2E4}" type="presParOf" srcId="{7B18CB28-2CAD-46D9-8E5A-67B1086358D4}" destId="{F9E4CF66-0230-49E0-9449-36A6392D3BE7}" srcOrd="0" destOrd="0" presId="urn:microsoft.com/office/officeart/2005/8/layout/target3"/>
    <dgm:cxn modelId="{4B6697A3-3556-4A45-8F25-2DC030A5F7A1}" type="presParOf" srcId="{7B18CB28-2CAD-46D9-8E5A-67B1086358D4}" destId="{4D5F2424-5394-4D01-AC81-2B2A2E0A5A31}" srcOrd="1" destOrd="0" presId="urn:microsoft.com/office/officeart/2005/8/layout/target3"/>
    <dgm:cxn modelId="{2BF7CEDA-469F-4D2C-A9DC-9D8AB4B1DE18}" type="presParOf" srcId="{7B18CB28-2CAD-46D9-8E5A-67B1086358D4}" destId="{A923D440-FA34-4834-B528-EB702A5F95C5}" srcOrd="2" destOrd="0" presId="urn:microsoft.com/office/officeart/2005/8/layout/target3"/>
    <dgm:cxn modelId="{A9456F3A-9EB5-4C6B-B125-96964204E73F}" type="presParOf" srcId="{7B18CB28-2CAD-46D9-8E5A-67B1086358D4}" destId="{AC993012-86B8-4599-9ABE-643422C55DA8}" srcOrd="3" destOrd="0" presId="urn:microsoft.com/office/officeart/2005/8/layout/target3"/>
    <dgm:cxn modelId="{56B2CE2A-E359-4C39-BF76-F2C69D31F570}" type="presParOf" srcId="{7B18CB28-2CAD-46D9-8E5A-67B1086358D4}" destId="{648534B5-FD61-4053-9F20-AB063A4121E2}" srcOrd="4" destOrd="0" presId="urn:microsoft.com/office/officeart/2005/8/layout/target3"/>
    <dgm:cxn modelId="{361A776C-F3BD-470C-814B-58505B1D3710}" type="presParOf" srcId="{7B18CB28-2CAD-46D9-8E5A-67B1086358D4}" destId="{87AFA0AB-6F77-4B29-9256-40CCD27CBCDD}" srcOrd="5" destOrd="0" presId="urn:microsoft.com/office/officeart/2005/8/layout/target3"/>
    <dgm:cxn modelId="{AB2603EE-0FC1-44A8-B2C7-E9CEE507F942}" type="presParOf" srcId="{7B18CB28-2CAD-46D9-8E5A-67B1086358D4}" destId="{E3C4A6AB-7179-4BEC-8C11-BAECF503188A}" srcOrd="6" destOrd="0" presId="urn:microsoft.com/office/officeart/2005/8/layout/target3"/>
    <dgm:cxn modelId="{4490E4A5-1E3A-444C-A080-B2AB2B7FAB88}" type="presParOf" srcId="{7B18CB28-2CAD-46D9-8E5A-67B1086358D4}" destId="{84AD68B6-9A52-4AFE-8592-ADF4DE04982A}" srcOrd="7" destOrd="0" presId="urn:microsoft.com/office/officeart/2005/8/layout/target3"/>
    <dgm:cxn modelId="{E43D6DBD-8C21-42A6-87AC-53A8DB970539}" type="presParOf" srcId="{7B18CB28-2CAD-46D9-8E5A-67B1086358D4}" destId="{54B99FED-03CB-41E2-B0F2-4B978D5B494E}" srcOrd="8" destOrd="0" presId="urn:microsoft.com/office/officeart/2005/8/layout/target3"/>
    <dgm:cxn modelId="{B71BAFB4-1B9C-4506-906D-069ED3BCD59B}" type="presParOf" srcId="{7B18CB28-2CAD-46D9-8E5A-67B1086358D4}" destId="{259AE450-1AC7-46CE-8B06-2BCCCE8DB189}" srcOrd="9" destOrd="0" presId="urn:microsoft.com/office/officeart/2005/8/layout/target3"/>
    <dgm:cxn modelId="{296EFA5A-A635-45D5-855B-4C895FAD0494}" type="presParOf" srcId="{7B18CB28-2CAD-46D9-8E5A-67B1086358D4}" destId="{54AA88A5-2D54-43DE-9BC2-1FE842766CCC}" srcOrd="10" destOrd="0" presId="urn:microsoft.com/office/officeart/2005/8/layout/target3"/>
    <dgm:cxn modelId="{89A0AD0A-85E6-49AD-85FB-A4994278B986}" type="presParOf" srcId="{7B18CB28-2CAD-46D9-8E5A-67B1086358D4}" destId="{BC92C6A9-BD84-40DE-AB44-11F794532D09}"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4CF66-0230-49E0-9449-36A6392D3BE7}">
      <dsp:nvSpPr>
        <dsp:cNvPr id="0" name=""/>
        <dsp:cNvSpPr/>
      </dsp:nvSpPr>
      <dsp:spPr>
        <a:xfrm>
          <a:off x="0" y="0"/>
          <a:ext cx="3318935" cy="3318935"/>
        </a:xfrm>
        <a:prstGeom prst="pie">
          <a:avLst>
            <a:gd name="adj1" fmla="val 5400000"/>
            <a:gd name="adj2" fmla="val 1620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A923D440-FA34-4834-B528-EB702A5F95C5}">
      <dsp:nvSpPr>
        <dsp:cNvPr id="0" name=""/>
        <dsp:cNvSpPr/>
      </dsp:nvSpPr>
      <dsp:spPr>
        <a:xfrm>
          <a:off x="1659467" y="0"/>
          <a:ext cx="7941728" cy="331893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uk-UA" sz="2400" kern="1200" dirty="0" smtClean="0"/>
            <a:t>Документи, які посвідчують користування такими спеціальними правами, як право керування транспортним засобом або судном;</a:t>
          </a:r>
          <a:endParaRPr lang="ru-RU" sz="2400" kern="1200" dirty="0"/>
        </a:p>
      </dsp:txBody>
      <dsp:txXfrm>
        <a:off x="1659467" y="0"/>
        <a:ext cx="7941728" cy="995682"/>
      </dsp:txXfrm>
    </dsp:sp>
    <dsp:sp modelId="{648534B5-FD61-4053-9F20-AB063A4121E2}">
      <dsp:nvSpPr>
        <dsp:cNvPr id="0" name=""/>
        <dsp:cNvSpPr/>
      </dsp:nvSpPr>
      <dsp:spPr>
        <a:xfrm>
          <a:off x="580814" y="995682"/>
          <a:ext cx="2157306" cy="2157306"/>
        </a:xfrm>
        <a:prstGeom prst="pie">
          <a:avLst>
            <a:gd name="adj1" fmla="val 5400000"/>
            <a:gd name="adj2" fmla="val 1620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87AFA0AB-6F77-4B29-9256-40CCD27CBCDD}">
      <dsp:nvSpPr>
        <dsp:cNvPr id="0" name=""/>
        <dsp:cNvSpPr/>
      </dsp:nvSpPr>
      <dsp:spPr>
        <a:xfrm>
          <a:off x="1659467" y="995682"/>
          <a:ext cx="7941728" cy="215730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uk-UA" sz="2900" kern="1200" dirty="0" smtClean="0"/>
            <a:t>Право полювання;</a:t>
          </a:r>
          <a:endParaRPr lang="ru-RU" sz="2900" kern="1200" dirty="0"/>
        </a:p>
      </dsp:txBody>
      <dsp:txXfrm>
        <a:off x="1659467" y="995682"/>
        <a:ext cx="7941728" cy="995679"/>
      </dsp:txXfrm>
    </dsp:sp>
    <dsp:sp modelId="{84AD68B6-9A52-4AFE-8592-ADF4DE04982A}">
      <dsp:nvSpPr>
        <dsp:cNvPr id="0" name=""/>
        <dsp:cNvSpPr/>
      </dsp:nvSpPr>
      <dsp:spPr>
        <a:xfrm>
          <a:off x="1161628" y="1991362"/>
          <a:ext cx="995679" cy="995679"/>
        </a:xfrm>
        <a:prstGeom prst="pie">
          <a:avLst>
            <a:gd name="adj1" fmla="val 5400000"/>
            <a:gd name="adj2" fmla="val 1620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54B99FED-03CB-41E2-B0F2-4B978D5B494E}">
      <dsp:nvSpPr>
        <dsp:cNvPr id="0" name=""/>
        <dsp:cNvSpPr/>
      </dsp:nvSpPr>
      <dsp:spPr>
        <a:xfrm>
          <a:off x="1659467" y="1991362"/>
          <a:ext cx="7941728" cy="99567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uk-UA" sz="2900" kern="1200" dirty="0" smtClean="0"/>
            <a:t>Право на здійснення підприємницької діяльності.</a:t>
          </a:r>
          <a:endParaRPr lang="ru-RU" sz="2900" kern="1200" dirty="0"/>
        </a:p>
      </dsp:txBody>
      <dsp:txXfrm>
        <a:off x="1659467" y="1991362"/>
        <a:ext cx="7941728" cy="99567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10/19/2018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bwMode="auto">
          <a:xfrm>
            <a:off x="2144546" y="1376240"/>
            <a:ext cx="7884825" cy="4242216"/>
          </a:xfrm>
          <a:blipFill>
            <a:blip r:embed="rId2"/>
            <a:tile tx="0" ty="0" sx="100000" sy="100000" flip="none" algn="tl"/>
          </a:blipFill>
        </p:spPr>
        <p:txBody>
          <a:bodyPr/>
          <a:lstStyle/>
          <a:p>
            <a:r>
              <a:rPr lang="uk-UA" sz="4000" b="1" i="1" dirty="0" smtClean="0">
                <a:solidFill>
                  <a:schemeClr val="accent2">
                    <a:lumMod val="50000"/>
                  </a:schemeClr>
                </a:solidFill>
                <a:effectLst>
                  <a:outerShdw blurRad="38100" dist="38100" dir="2700000" algn="tl">
                    <a:srgbClr val="000000">
                      <a:alpha val="43137"/>
                    </a:srgbClr>
                  </a:outerShdw>
                </a:effectLst>
              </a:rPr>
              <a:t>2.3 Процесуальний </a:t>
            </a:r>
            <a:r>
              <a:rPr lang="uk-UA" sz="4000" b="1" i="1" dirty="0">
                <a:solidFill>
                  <a:schemeClr val="accent2">
                    <a:lumMod val="50000"/>
                  </a:schemeClr>
                </a:solidFill>
                <a:effectLst>
                  <a:outerShdw blurRad="38100" dist="38100" dir="2700000" algn="tl">
                    <a:srgbClr val="000000">
                      <a:alpha val="43137"/>
                    </a:srgbClr>
                  </a:outerShdw>
                </a:effectLst>
              </a:rPr>
              <a:t>порядок провадження процесуальних дій, що здійснюються на підставі вмотивованого судового рішення</a:t>
            </a:r>
            <a:endParaRPr lang="ru-RU" sz="4000" i="1" dirty="0">
              <a:solidFill>
                <a:schemeClr val="accent2">
                  <a:lumMod val="50000"/>
                </a:schemeClr>
              </a:solidFill>
              <a:effectLst>
                <a:outerShdw blurRad="38100" dist="38100" dir="2700000" algn="tl">
                  <a:srgbClr val="000000">
                    <a:alpha val="43137"/>
                  </a:srgbClr>
                </a:outerShdw>
              </a:effectLst>
            </a:endParaRPr>
          </a:p>
        </p:txBody>
      </p:sp>
      <p:sp>
        <p:nvSpPr>
          <p:cNvPr id="3" name="Прямоугольник 2"/>
          <p:cNvSpPr/>
          <p:nvPr/>
        </p:nvSpPr>
        <p:spPr>
          <a:xfrm>
            <a:off x="551541" y="-589685"/>
            <a:ext cx="10697027" cy="3231654"/>
          </a:xfrm>
          <a:prstGeom prst="rect">
            <a:avLst/>
          </a:prstGeom>
        </p:spPr>
        <p:txBody>
          <a:bodyPr wrap="square">
            <a:spAutoFit/>
          </a:bodyPr>
          <a:lstStyle/>
          <a:p>
            <a:pPr algn="ctr"/>
            <a:endParaRPr lang="ru-RU" sz="3200" b="1" dirty="0" smtClean="0">
              <a:solidFill>
                <a:schemeClr val="tx2">
                  <a:lumMod val="10000"/>
                  <a:lumOff val="90000"/>
                </a:schemeClr>
              </a:solidFill>
            </a:endParaRPr>
          </a:p>
          <a:p>
            <a:pPr algn="ctr"/>
            <a:endParaRPr lang="ru-RU" sz="3200" b="1" dirty="0" smtClean="0">
              <a:solidFill>
                <a:srgbClr val="00B0F0"/>
              </a:solidFill>
            </a:endParaRPr>
          </a:p>
          <a:p>
            <a:pPr algn="ctr"/>
            <a:r>
              <a:rPr lang="ru-RU" sz="3200" b="1" dirty="0" err="1" smtClean="0">
                <a:solidFill>
                  <a:srgbClr val="00B0F0"/>
                </a:solidFill>
              </a:rPr>
              <a:t>Розділ</a:t>
            </a:r>
            <a:r>
              <a:rPr lang="ru-RU" sz="3200" b="1" dirty="0" smtClean="0">
                <a:solidFill>
                  <a:srgbClr val="00B0F0"/>
                </a:solidFill>
              </a:rPr>
              <a:t> 2. </a:t>
            </a:r>
          </a:p>
          <a:p>
            <a:pPr algn="ctr"/>
            <a:r>
              <a:rPr lang="ru-RU" sz="3600" b="1" dirty="0" err="1" smtClean="0">
                <a:solidFill>
                  <a:srgbClr val="FF0000"/>
                </a:solidFill>
              </a:rPr>
              <a:t>Реалізація</a:t>
            </a:r>
            <a:r>
              <a:rPr lang="ru-RU" sz="3600" b="1" dirty="0" smtClean="0">
                <a:solidFill>
                  <a:srgbClr val="FF0000"/>
                </a:solidFill>
              </a:rPr>
              <a:t>  засади </a:t>
            </a:r>
            <a:r>
              <a:rPr lang="ru-RU" sz="3600" b="1" dirty="0" err="1" smtClean="0">
                <a:solidFill>
                  <a:srgbClr val="FF0000"/>
                </a:solidFill>
              </a:rPr>
              <a:t>недоторканості</a:t>
            </a:r>
            <a:r>
              <a:rPr lang="ru-RU" sz="3600" b="1" dirty="0" smtClean="0">
                <a:solidFill>
                  <a:srgbClr val="FF0000"/>
                </a:solidFill>
              </a:rPr>
              <a:t>  права </a:t>
            </a:r>
            <a:r>
              <a:rPr lang="ru-RU" sz="3600" b="1" dirty="0" err="1" smtClean="0">
                <a:solidFill>
                  <a:srgbClr val="FF0000"/>
                </a:solidFill>
              </a:rPr>
              <a:t>власності</a:t>
            </a:r>
            <a:r>
              <a:rPr lang="ru-RU" sz="3600" b="1" dirty="0" smtClean="0">
                <a:solidFill>
                  <a:srgbClr val="FF0000"/>
                </a:solidFill>
              </a:rPr>
              <a:t> </a:t>
            </a:r>
            <a:r>
              <a:rPr lang="ru-RU" sz="3600" b="1" dirty="0" err="1" smtClean="0">
                <a:solidFill>
                  <a:srgbClr val="FF0000"/>
                </a:solidFill>
              </a:rPr>
              <a:t>під</a:t>
            </a:r>
            <a:r>
              <a:rPr lang="ru-RU" sz="3600" b="1" dirty="0" smtClean="0">
                <a:solidFill>
                  <a:srgbClr val="FF0000"/>
                </a:solidFill>
              </a:rPr>
              <a:t> час </a:t>
            </a:r>
            <a:r>
              <a:rPr lang="ru-RU" sz="3600" b="1" dirty="0" err="1" smtClean="0">
                <a:solidFill>
                  <a:srgbClr val="FF0000"/>
                </a:solidFill>
              </a:rPr>
              <a:t>проведення</a:t>
            </a:r>
            <a:r>
              <a:rPr lang="ru-RU" sz="3600" b="1" dirty="0" smtClean="0">
                <a:solidFill>
                  <a:srgbClr val="FF0000"/>
                </a:solidFill>
              </a:rPr>
              <a:t> </a:t>
            </a:r>
            <a:r>
              <a:rPr lang="ru-RU" sz="3600" b="1" dirty="0" err="1" smtClean="0">
                <a:solidFill>
                  <a:srgbClr val="FF0000"/>
                </a:solidFill>
              </a:rPr>
              <a:t>процесуальних</a:t>
            </a:r>
            <a:r>
              <a:rPr lang="ru-RU" sz="3600" b="1" dirty="0" smtClean="0">
                <a:solidFill>
                  <a:srgbClr val="FF0000"/>
                </a:solidFill>
              </a:rPr>
              <a:t> </a:t>
            </a:r>
            <a:r>
              <a:rPr lang="ru-RU" sz="3600" b="1" dirty="0" err="1" smtClean="0">
                <a:solidFill>
                  <a:srgbClr val="FF0000"/>
                </a:solidFill>
              </a:rPr>
              <a:t>дій</a:t>
            </a:r>
            <a:r>
              <a:rPr lang="ru-RU" sz="3600" b="1" dirty="0" smtClean="0">
                <a:solidFill>
                  <a:srgbClr val="FF0000"/>
                </a:solidFill>
              </a:rPr>
              <a:t> на </a:t>
            </a:r>
            <a:r>
              <a:rPr lang="ru-RU" sz="3600" b="1" dirty="0" err="1" smtClean="0">
                <a:solidFill>
                  <a:srgbClr val="FF0000"/>
                </a:solidFill>
              </a:rPr>
              <a:t>підставі</a:t>
            </a:r>
            <a:r>
              <a:rPr lang="ru-RU" sz="3600" b="1" dirty="0" smtClean="0">
                <a:solidFill>
                  <a:srgbClr val="FF0000"/>
                </a:solidFill>
              </a:rPr>
              <a:t> </a:t>
            </a:r>
            <a:r>
              <a:rPr lang="ru-RU" sz="3600" b="1" dirty="0" err="1" smtClean="0">
                <a:solidFill>
                  <a:srgbClr val="FF0000"/>
                </a:solidFill>
              </a:rPr>
              <a:t>вмотивованого</a:t>
            </a:r>
            <a:r>
              <a:rPr lang="ru-RU" sz="3600" b="1" dirty="0" smtClean="0">
                <a:solidFill>
                  <a:srgbClr val="FF0000"/>
                </a:solidFill>
              </a:rPr>
              <a:t> судового </a:t>
            </a:r>
            <a:r>
              <a:rPr lang="ru-RU" sz="3600" b="1" dirty="0" err="1" smtClean="0">
                <a:solidFill>
                  <a:srgbClr val="FF0000"/>
                </a:solidFill>
              </a:rPr>
              <a:t>рішення</a:t>
            </a:r>
            <a:endParaRPr lang="ru-RU" sz="3600" b="1" dirty="0">
              <a:solidFill>
                <a:srgbClr val="FF0000"/>
              </a:solidFill>
            </a:endParaRPr>
          </a:p>
        </p:txBody>
      </p:sp>
    </p:spTree>
    <p:extLst>
      <p:ext uri="{BB962C8B-B14F-4D97-AF65-F5344CB8AC3E}">
        <p14:creationId xmlns:p14="http://schemas.microsoft.com/office/powerpoint/2010/main" val="361162728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idx="4294967295"/>
          </p:nvPr>
        </p:nvSpPr>
        <p:spPr>
          <a:xfrm>
            <a:off x="406400" y="2988582"/>
            <a:ext cx="11012488" cy="920750"/>
          </a:xfrm>
        </p:spPr>
        <p:txBody>
          <a:bodyPr>
            <a:noAutofit/>
          </a:bodyPr>
          <a:lstStyle/>
          <a:p>
            <a:r>
              <a:rPr lang="uk-UA" sz="3600" dirty="0"/>
              <a:t>Відповідно до частини 2 статті 168 КПК України, тимчасове вилучення майна (тобто порушення недоторканності права власності) може відбуватися також під час таких </a:t>
            </a:r>
            <a:r>
              <a:rPr lang="uk-UA" sz="3600" i="1" dirty="0">
                <a:solidFill>
                  <a:schemeClr val="accent1">
                    <a:lumMod val="50000"/>
                  </a:schemeClr>
                </a:solidFill>
              </a:rPr>
              <a:t>слідчих (розшукових) дій</a:t>
            </a:r>
            <a:r>
              <a:rPr lang="uk-UA" sz="3600" dirty="0"/>
              <a:t>, як </a:t>
            </a:r>
            <a:r>
              <a:rPr lang="uk-UA" sz="3600" i="1" dirty="0">
                <a:solidFill>
                  <a:schemeClr val="accent1">
                    <a:lumMod val="50000"/>
                  </a:schemeClr>
                </a:solidFill>
              </a:rPr>
              <a:t>обшук та огляд</a:t>
            </a:r>
            <a:r>
              <a:rPr lang="uk-UA" sz="3600" dirty="0"/>
              <a:t>. </a:t>
            </a:r>
            <a:r>
              <a:rPr lang="uk-UA" sz="3600" dirty="0" smtClean="0"/>
              <a:t/>
            </a:r>
            <a:br>
              <a:rPr lang="uk-UA" sz="3600" dirty="0" smtClean="0"/>
            </a:br>
            <a:r>
              <a:rPr lang="uk-UA" sz="3600" dirty="0"/>
              <a:t>А</a:t>
            </a:r>
            <a:r>
              <a:rPr lang="uk-UA" sz="3600" dirty="0" smtClean="0"/>
              <a:t>наліз </a:t>
            </a:r>
            <a:r>
              <a:rPr lang="uk-UA" sz="3600" dirty="0"/>
              <a:t>положень чинного кримінального процесуального закону дає підстави вважати такими процесуальними діями також </a:t>
            </a:r>
            <a:r>
              <a:rPr lang="uk-UA" sz="3600" i="1" dirty="0">
                <a:solidFill>
                  <a:schemeClr val="accent1">
                    <a:lumMod val="50000"/>
                  </a:schemeClr>
                </a:solidFill>
              </a:rPr>
              <a:t>слідчий експеримент і призначення експертизи</a:t>
            </a:r>
            <a:r>
              <a:rPr lang="uk-UA" sz="3600" i="1" dirty="0"/>
              <a:t>.</a:t>
            </a:r>
            <a:r>
              <a:rPr lang="ru-RU" sz="3600" dirty="0"/>
              <a:t/>
            </a:r>
            <a:br>
              <a:rPr lang="ru-RU" sz="3600" dirty="0"/>
            </a:br>
            <a:endParaRPr lang="ru-RU" sz="3600" dirty="0"/>
          </a:p>
        </p:txBody>
      </p:sp>
    </p:spTree>
    <p:extLst>
      <p:ext uri="{BB962C8B-B14F-4D97-AF65-F5344CB8AC3E}">
        <p14:creationId xmlns:p14="http://schemas.microsoft.com/office/powerpoint/2010/main" val="762606033"/>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1146220" y="2372977"/>
            <a:ext cx="9601200" cy="1303338"/>
          </a:xfrm>
        </p:spPr>
        <p:txBody>
          <a:bodyPr>
            <a:noAutofit/>
          </a:bodyPr>
          <a:lstStyle/>
          <a:p>
            <a:r>
              <a:rPr lang="ru-RU" sz="3600" dirty="0"/>
              <a:t/>
            </a:r>
            <a:br>
              <a:rPr lang="ru-RU" sz="3600" dirty="0"/>
            </a:br>
            <a:r>
              <a:rPr lang="uk-UA" sz="3600" dirty="0"/>
              <a:t>Відповідно до частини 2 статті 93 КПК України, сторона обвинувачення здійснює збирання доказів, зокрема шляхом проведення </a:t>
            </a:r>
            <a:r>
              <a:rPr lang="uk-UA" sz="3600" i="1" dirty="0">
                <a:solidFill>
                  <a:schemeClr val="accent1">
                    <a:lumMod val="50000"/>
                  </a:schemeClr>
                </a:solidFill>
              </a:rPr>
              <a:t>негласних слідчих (розшукових) дій</a:t>
            </a:r>
            <a:r>
              <a:rPr lang="uk-UA" sz="3600" dirty="0"/>
              <a:t>. Частиною 1 статті 252 КПК України визначено, що фіксація ходу та результатів цих дій має відповідати загальним правилам фіксації кримінального провадження.</a:t>
            </a:r>
            <a:endParaRPr lang="ru-RU" sz="3600" dirty="0"/>
          </a:p>
        </p:txBody>
      </p:sp>
    </p:spTree>
    <p:extLst>
      <p:ext uri="{BB962C8B-B14F-4D97-AF65-F5344CB8AC3E}">
        <p14:creationId xmlns:p14="http://schemas.microsoft.com/office/powerpoint/2010/main" val="264296681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3770" y="583816"/>
            <a:ext cx="10624459" cy="5262979"/>
          </a:xfrm>
          <a:prstGeom prst="rect">
            <a:avLst/>
          </a:prstGeom>
        </p:spPr>
        <p:txBody>
          <a:bodyPr wrap="square">
            <a:spAutoFit/>
          </a:bodyPr>
          <a:lstStyle/>
          <a:p>
            <a:pPr indent="261938" algn="just"/>
            <a:r>
              <a:rPr lang="uk-UA" sz="2400" i="1" dirty="0">
                <a:solidFill>
                  <a:srgbClr val="7030A0"/>
                </a:solidFill>
              </a:rPr>
              <a:t>До негласних слідчих (розшукових) дій, під час проведення яких можливе порушення чи обмеження недоторканності права власності, належить негласне отримання зразків, необхідних для порівняльного дослідження, передбачене </a:t>
            </a:r>
            <a:r>
              <a:rPr lang="uk-UA" sz="2400" i="1" dirty="0" err="1">
                <a:solidFill>
                  <a:srgbClr val="7030A0"/>
                </a:solidFill>
              </a:rPr>
              <a:t>ста</a:t>
            </a:r>
            <a:r>
              <a:rPr lang="uk-UA" sz="2400" i="1" dirty="0">
                <a:solidFill>
                  <a:srgbClr val="7030A0"/>
                </a:solidFill>
              </a:rPr>
              <a:t>ттею 274 КПК України. </a:t>
            </a:r>
            <a:r>
              <a:rPr lang="uk-UA" sz="2400" dirty="0"/>
              <a:t>Частина 1 цієї процесуальної норми передбачає підставою проведення негласного отримання зразків для порівняльного дослідження неможливість здійснення отримання зразків для експертизи в порядку </a:t>
            </a:r>
            <a:r>
              <a:rPr lang="uk-UA" sz="2400" dirty="0" err="1"/>
              <a:t>ста</a:t>
            </a:r>
            <a:r>
              <a:rPr lang="uk-UA" sz="2400" dirty="0"/>
              <a:t>тті 245 КПК України внаслідок загрози завдання значної шкоди кримінальному провадженню: спричинить розкриття тих негласних слідчих (розшукових) дій, що проводять або будуть проводити, поставить під загрозу життя, здоров’я учасників кримінального провадження тощо. Щоб запобігти порушенню засади недоторканності права власності, законодавець у частині 3 </a:t>
            </a:r>
            <a:r>
              <a:rPr lang="uk-UA" sz="2400" dirty="0" err="1"/>
              <a:t>ста</a:t>
            </a:r>
            <a:r>
              <a:rPr lang="uk-UA" sz="2400" dirty="0"/>
              <a:t>тті 274 КПК України закріпив, що в клопотанні слідчого, прокурора про надання дозволу на негласне отримання зразків, необхідних для порівняльного дослідження, та в ухвалі слідчого судді додатково зазначають відомості про конкретні зразки, які планують отримати. </a:t>
            </a:r>
            <a:endParaRPr lang="ru-RU" sz="2400" dirty="0"/>
          </a:p>
        </p:txBody>
      </p:sp>
    </p:spTree>
    <p:extLst>
      <p:ext uri="{BB962C8B-B14F-4D97-AF65-F5344CB8AC3E}">
        <p14:creationId xmlns:p14="http://schemas.microsoft.com/office/powerpoint/2010/main" val="65846661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1098042"/>
            <a:ext cx="10007956" cy="1303867"/>
          </a:xfrm>
        </p:spPr>
        <p:txBody>
          <a:bodyPr>
            <a:noAutofit/>
          </a:bodyPr>
          <a:lstStyle/>
          <a:p>
            <a:r>
              <a:rPr lang="uk-UA" sz="3600" i="1" dirty="0">
                <a:solidFill>
                  <a:schemeClr val="accent1">
                    <a:lumMod val="50000"/>
                  </a:schemeClr>
                </a:solidFill>
              </a:rPr>
              <a:t>Н</a:t>
            </a:r>
            <a:r>
              <a:rPr lang="uk-UA" sz="3600" i="1" dirty="0" smtClean="0">
                <a:solidFill>
                  <a:schemeClr val="accent1">
                    <a:lumMod val="50000"/>
                  </a:schemeClr>
                </a:solidFill>
              </a:rPr>
              <a:t>егласною </a:t>
            </a:r>
            <a:r>
              <a:rPr lang="uk-UA" sz="3600" i="1" dirty="0">
                <a:solidFill>
                  <a:schemeClr val="accent1">
                    <a:lumMod val="50000"/>
                  </a:schemeClr>
                </a:solidFill>
              </a:rPr>
              <a:t>слідчою (розшуковою) дією, проведення якої безпосередньо пов’язане з реалізацією засади недоторканності права власності, є обстеження публічно недоступних місць, житла чи іншого володіння особи.</a:t>
            </a:r>
            <a:endParaRPr lang="ru-RU" sz="3600" i="1" dirty="0">
              <a:solidFill>
                <a:schemeClr val="accent1">
                  <a:lumMod val="50000"/>
                </a:schemeClr>
              </a:solidFill>
            </a:endParaRPr>
          </a:p>
        </p:txBody>
      </p:sp>
      <p:sp>
        <p:nvSpPr>
          <p:cNvPr id="3" name="Объект 2"/>
          <p:cNvSpPr>
            <a:spLocks noGrp="1"/>
          </p:cNvSpPr>
          <p:nvPr>
            <p:ph idx="1"/>
          </p:nvPr>
        </p:nvSpPr>
        <p:spPr>
          <a:xfrm>
            <a:off x="1295401" y="2745732"/>
            <a:ext cx="9601196" cy="2965243"/>
          </a:xfrm>
        </p:spPr>
        <p:txBody>
          <a:bodyPr>
            <a:noAutofit/>
          </a:bodyPr>
          <a:lstStyle/>
          <a:p>
            <a:pPr marL="0" indent="0" algn="ctr">
              <a:buNone/>
            </a:pPr>
            <a:r>
              <a:rPr lang="uk-UA" sz="2800" dirty="0"/>
              <a:t>Обстеження як негласну слідчу (розшукову) дію здійснюють таємно від власників і зацікавлених осіб. Таким чином, обмежують конституційне право громадян на недоторканність житла, саме тому обстеження, проведене без ухвали слідчого судді, буде незаконним і не матиме доказової сили. Обстеження публічно недоступних місць, житла чи іншого володіння особи супроводжується також обмеженням права власності, оскільки житло є власністю.</a:t>
            </a:r>
            <a:r>
              <a:rPr lang="ru-RU" sz="2800" dirty="0"/>
              <a:t> </a:t>
            </a:r>
            <a:r>
              <a:rPr lang="uk-UA" sz="2800" dirty="0"/>
              <a:t> </a:t>
            </a:r>
            <a:endParaRPr lang="ru-RU" sz="2800" dirty="0"/>
          </a:p>
        </p:txBody>
      </p:sp>
    </p:spTree>
    <p:extLst>
      <p:ext uri="{BB962C8B-B14F-4D97-AF65-F5344CB8AC3E}">
        <p14:creationId xmlns:p14="http://schemas.microsoft.com/office/powerpoint/2010/main" val="3710930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72457" y="899886"/>
            <a:ext cx="10014857" cy="3108543"/>
          </a:xfrm>
          <a:prstGeom prst="rect">
            <a:avLst/>
          </a:prstGeom>
        </p:spPr>
        <p:txBody>
          <a:bodyPr wrap="square">
            <a:spAutoFit/>
          </a:bodyPr>
          <a:lstStyle/>
          <a:p>
            <a:pPr indent="363538" algn="just"/>
            <a:r>
              <a:rPr lang="uk-UA" sz="2800" dirty="0">
                <a:solidFill>
                  <a:srgbClr val="7030A0"/>
                </a:solidFill>
              </a:rPr>
              <a:t>Негласними слідчими (розшуковими) діями, пов’язаними не лише з обме­женням гарантованого Конституцією України права на таємницю листування, телефонних розмов, телеграфної та іншої кореспонденції, а й недоторканності права власності, є такі, що стосуються втручання у приватне спілкування, а саме: </a:t>
            </a:r>
            <a:endParaRPr lang="uk-UA" sz="2800" dirty="0" smtClean="0">
              <a:solidFill>
                <a:srgbClr val="7030A0"/>
              </a:solidFill>
            </a:endParaRPr>
          </a:p>
          <a:p>
            <a:pPr marL="457200" indent="-457200" algn="just">
              <a:buFont typeface="Wingdings" pitchFamily="2" charset="2"/>
              <a:buChar char="Ø"/>
            </a:pPr>
            <a:r>
              <a:rPr lang="uk-UA" sz="2800" b="1" dirty="0" smtClean="0">
                <a:solidFill>
                  <a:srgbClr val="FFC000"/>
                </a:solidFill>
              </a:rPr>
              <a:t>накладення </a:t>
            </a:r>
            <a:r>
              <a:rPr lang="uk-UA" sz="2800" b="1" dirty="0">
                <a:solidFill>
                  <a:srgbClr val="FFC000"/>
                </a:solidFill>
              </a:rPr>
              <a:t>арешту на кореспонденцію та </a:t>
            </a:r>
            <a:endParaRPr lang="uk-UA" sz="2800" b="1" dirty="0" smtClean="0">
              <a:solidFill>
                <a:srgbClr val="FFC000"/>
              </a:solidFill>
            </a:endParaRPr>
          </a:p>
          <a:p>
            <a:pPr marL="457200" indent="-457200" algn="just">
              <a:buFont typeface="Wingdings" pitchFamily="2" charset="2"/>
              <a:buChar char="Ø"/>
            </a:pPr>
            <a:r>
              <a:rPr lang="uk-UA" sz="2800" b="1" dirty="0" smtClean="0">
                <a:solidFill>
                  <a:srgbClr val="FFC000"/>
                </a:solidFill>
              </a:rPr>
              <a:t>огляд </a:t>
            </a:r>
            <a:r>
              <a:rPr lang="uk-UA" sz="2800" b="1" dirty="0">
                <a:solidFill>
                  <a:srgbClr val="FFC000"/>
                </a:solidFill>
              </a:rPr>
              <a:t>і виїмка кореспонденції.</a:t>
            </a:r>
            <a:endParaRPr lang="ru-RU" sz="2800" b="1" dirty="0">
              <a:solidFill>
                <a:srgbClr val="FFC000"/>
              </a:solidFill>
            </a:endParaRPr>
          </a:p>
        </p:txBody>
      </p:sp>
    </p:spTree>
    <p:extLst>
      <p:ext uri="{BB962C8B-B14F-4D97-AF65-F5344CB8AC3E}">
        <p14:creationId xmlns:p14="http://schemas.microsoft.com/office/powerpoint/2010/main" val="43079676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898" y="434715"/>
            <a:ext cx="11472332" cy="1986511"/>
          </a:xfrm>
          <a:noFill/>
        </p:spPr>
        <p:txBody>
          <a:bodyPr>
            <a:noAutofit/>
          </a:bodyPr>
          <a:lstStyle/>
          <a:p>
            <a:r>
              <a:rPr lang="uk-UA" sz="4800" i="1" dirty="0">
                <a:solidFill>
                  <a:schemeClr val="accent1">
                    <a:lumMod val="50000"/>
                  </a:schemeClr>
                </a:solidFill>
              </a:rPr>
              <a:t>Заходи забезпечення кримінального провадження</a:t>
            </a:r>
            <a:r>
              <a:rPr lang="uk-UA" sz="4800" dirty="0">
                <a:solidFill>
                  <a:schemeClr val="accent1">
                    <a:lumMod val="50000"/>
                  </a:schemeClr>
                </a:solidFill>
              </a:rPr>
              <a:t> </a:t>
            </a:r>
            <a:endParaRPr lang="ru-RU" sz="4800" dirty="0">
              <a:solidFill>
                <a:schemeClr val="accent1">
                  <a:lumMod val="50000"/>
                </a:schemeClr>
              </a:solidFill>
            </a:endParaRPr>
          </a:p>
        </p:txBody>
      </p:sp>
      <p:sp>
        <p:nvSpPr>
          <p:cNvPr id="3" name="Объект 2"/>
          <p:cNvSpPr>
            <a:spLocks noGrp="1"/>
          </p:cNvSpPr>
          <p:nvPr>
            <p:ph idx="1"/>
          </p:nvPr>
        </p:nvSpPr>
        <p:spPr>
          <a:xfrm>
            <a:off x="369898" y="2421226"/>
            <a:ext cx="11472332" cy="3979574"/>
          </a:xfrm>
          <a:noFill/>
        </p:spPr>
        <p:txBody>
          <a:bodyPr>
            <a:normAutofit/>
          </a:bodyPr>
          <a:lstStyle/>
          <a:p>
            <a:pPr marL="0" indent="0" algn="ctr">
              <a:buNone/>
            </a:pPr>
            <a:r>
              <a:rPr lang="uk-UA" sz="4000" dirty="0">
                <a:solidFill>
                  <a:schemeClr val="tx1"/>
                </a:solidFill>
              </a:rPr>
              <a:t>заходами впливу з боку державних органів чи посадових осіб на суб’єктів кримінального провадження, що застосовуються у визначеному законом порядку і спрямовані на забезпечення виконання ними процесуальних обов’язків, якщо їх не виконують добровільно.</a:t>
            </a:r>
            <a:endParaRPr lang="ru-RU" sz="4000" dirty="0">
              <a:solidFill>
                <a:schemeClr val="tx1"/>
              </a:solidFill>
            </a:endParaRPr>
          </a:p>
          <a:p>
            <a:endParaRPr lang="ru-RU" dirty="0"/>
          </a:p>
        </p:txBody>
      </p:sp>
    </p:spTree>
    <p:extLst>
      <p:ext uri="{BB962C8B-B14F-4D97-AF65-F5344CB8AC3E}">
        <p14:creationId xmlns:p14="http://schemas.microsoft.com/office/powerpoint/2010/main" val="521461473"/>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464051" y="2800182"/>
            <a:ext cx="3454400" cy="14465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uk-UA" altLang="ru-RU" sz="2200" b="1" dirty="0">
                <a:solidFill>
                  <a:srgbClr val="7030A0"/>
                </a:solidFill>
                <a:effectLst>
                  <a:outerShdw blurRad="38100" dist="38100" dir="2700000" algn="tl">
                    <a:srgbClr val="000000"/>
                  </a:outerShdw>
                </a:effectLst>
              </a:rPr>
              <a:t>заходи забезпечення кримінального провадження </a:t>
            </a:r>
            <a:br>
              <a:rPr lang="uk-UA" altLang="ru-RU" sz="2200" b="1" dirty="0">
                <a:solidFill>
                  <a:srgbClr val="7030A0"/>
                </a:solidFill>
                <a:effectLst>
                  <a:outerShdw blurRad="38100" dist="38100" dir="2700000" algn="tl">
                    <a:srgbClr val="000000"/>
                  </a:outerShdw>
                </a:effectLst>
              </a:rPr>
            </a:br>
            <a:r>
              <a:rPr lang="uk-UA" altLang="ru-RU" sz="2200" b="1" dirty="0">
                <a:solidFill>
                  <a:srgbClr val="7030A0"/>
                </a:solidFill>
                <a:effectLst>
                  <a:outerShdw blurRad="38100" dist="38100" dir="2700000" algn="tl">
                    <a:srgbClr val="000000"/>
                  </a:outerShdw>
                </a:effectLst>
              </a:rPr>
              <a:t> ст. 131 КПК</a:t>
            </a:r>
          </a:p>
        </p:txBody>
      </p:sp>
      <p:sp>
        <p:nvSpPr>
          <p:cNvPr id="5" name="Rectangle 3"/>
          <p:cNvSpPr>
            <a:spLocks noChangeArrowheads="1"/>
          </p:cNvSpPr>
          <p:nvPr/>
        </p:nvSpPr>
        <p:spPr bwMode="auto">
          <a:xfrm>
            <a:off x="9647767" y="765175"/>
            <a:ext cx="2209800"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lnSpc>
                <a:spcPct val="90000"/>
              </a:lnSpc>
            </a:pPr>
            <a:r>
              <a:rPr lang="uk-UA" altLang="ru-RU" sz="1600" b="1" dirty="0">
                <a:solidFill>
                  <a:schemeClr val="tx2"/>
                </a:solidFill>
              </a:rPr>
              <a:t>відсторонення</a:t>
            </a:r>
          </a:p>
          <a:p>
            <a:pPr algn="r">
              <a:lnSpc>
                <a:spcPct val="90000"/>
              </a:lnSpc>
            </a:pPr>
            <a:r>
              <a:rPr lang="uk-UA" altLang="ru-RU" sz="1600" b="1" dirty="0">
                <a:solidFill>
                  <a:schemeClr val="tx2"/>
                </a:solidFill>
              </a:rPr>
              <a:t>від </a:t>
            </a:r>
          </a:p>
          <a:p>
            <a:pPr algn="r">
              <a:lnSpc>
                <a:spcPct val="90000"/>
              </a:lnSpc>
            </a:pPr>
            <a:r>
              <a:rPr lang="uk-UA" altLang="ru-RU" sz="1600" b="1" dirty="0" smtClean="0">
                <a:solidFill>
                  <a:schemeClr val="tx2"/>
                </a:solidFill>
              </a:rPr>
              <a:t>посади </a:t>
            </a:r>
            <a:r>
              <a:rPr lang="uk-UA" altLang="ru-RU" sz="1600" b="1" dirty="0">
                <a:solidFill>
                  <a:schemeClr val="tx2"/>
                </a:solidFill>
              </a:rPr>
              <a:t>(ст.ст</a:t>
            </a:r>
            <a:r>
              <a:rPr lang="uk-UA" altLang="ru-RU" sz="1600" b="1" dirty="0" smtClean="0">
                <a:solidFill>
                  <a:schemeClr val="tx2"/>
                </a:solidFill>
              </a:rPr>
              <a:t>. 154</a:t>
            </a:r>
            <a:endParaRPr lang="uk-UA" altLang="ru-RU" sz="1600" b="1" dirty="0">
              <a:solidFill>
                <a:schemeClr val="tx2"/>
              </a:solidFill>
            </a:endParaRPr>
          </a:p>
          <a:p>
            <a:pPr algn="r">
              <a:lnSpc>
                <a:spcPct val="90000"/>
              </a:lnSpc>
            </a:pPr>
            <a:r>
              <a:rPr lang="uk-UA" altLang="ru-RU" sz="1600" b="1" dirty="0">
                <a:solidFill>
                  <a:schemeClr val="tx2"/>
                </a:solidFill>
              </a:rPr>
              <a:t>-</a:t>
            </a:r>
            <a:r>
              <a:rPr lang="uk-UA" altLang="ru-RU" sz="1600" b="1" dirty="0" smtClean="0">
                <a:solidFill>
                  <a:schemeClr val="tx2"/>
                </a:solidFill>
              </a:rPr>
              <a:t>155, 156-158 </a:t>
            </a:r>
            <a:r>
              <a:rPr lang="uk-UA" altLang="ru-RU" sz="1600" b="1" dirty="0">
                <a:solidFill>
                  <a:schemeClr val="tx2"/>
                </a:solidFill>
              </a:rPr>
              <a:t>КПК)</a:t>
            </a:r>
          </a:p>
        </p:txBody>
      </p:sp>
      <p:sp>
        <p:nvSpPr>
          <p:cNvPr id="6" name="Rectangle 4"/>
          <p:cNvSpPr>
            <a:spLocks noChangeArrowheads="1"/>
          </p:cNvSpPr>
          <p:nvPr/>
        </p:nvSpPr>
        <p:spPr bwMode="auto">
          <a:xfrm>
            <a:off x="6191252" y="188913"/>
            <a:ext cx="3168649"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uk-UA" altLang="ru-RU" sz="1600" b="1" dirty="0">
                <a:solidFill>
                  <a:schemeClr val="tx2"/>
                </a:solidFill>
              </a:rPr>
              <a:t>тимчасове </a:t>
            </a:r>
          </a:p>
          <a:p>
            <a:pPr algn="r"/>
            <a:r>
              <a:rPr lang="uk-UA" altLang="ru-RU" sz="1600" b="1" dirty="0">
                <a:solidFill>
                  <a:schemeClr val="tx2"/>
                </a:solidFill>
              </a:rPr>
              <a:t>обмеження </a:t>
            </a:r>
          </a:p>
          <a:p>
            <a:pPr algn="r"/>
            <a:r>
              <a:rPr lang="uk-UA" altLang="ru-RU" sz="1600" b="1" dirty="0">
                <a:solidFill>
                  <a:schemeClr val="tx2"/>
                </a:solidFill>
              </a:rPr>
              <a:t>у користуванні </a:t>
            </a:r>
          </a:p>
          <a:p>
            <a:pPr algn="r"/>
            <a:r>
              <a:rPr lang="uk-UA" altLang="ru-RU" sz="1600" b="1" dirty="0">
                <a:solidFill>
                  <a:schemeClr val="tx2"/>
                </a:solidFill>
              </a:rPr>
              <a:t>спеціальним правом </a:t>
            </a:r>
          </a:p>
          <a:p>
            <a:pPr algn="r"/>
            <a:r>
              <a:rPr lang="uk-UA" altLang="ru-RU" sz="1600" b="1" dirty="0">
                <a:solidFill>
                  <a:schemeClr val="tx2"/>
                </a:solidFill>
              </a:rPr>
              <a:t>(ст.ст.148-153 КПК)</a:t>
            </a:r>
          </a:p>
        </p:txBody>
      </p:sp>
      <p:sp>
        <p:nvSpPr>
          <p:cNvPr id="7" name="Rectangle 5"/>
          <p:cNvSpPr>
            <a:spLocks noChangeArrowheads="1"/>
          </p:cNvSpPr>
          <p:nvPr/>
        </p:nvSpPr>
        <p:spPr bwMode="auto">
          <a:xfrm>
            <a:off x="4368801" y="5373688"/>
            <a:ext cx="3551767" cy="1295400"/>
          </a:xfrm>
          <a:prstGeom prst="rect">
            <a:avLst/>
          </a:prstGeom>
          <a:solidFill>
            <a:srgbClr val="000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uk-UA" altLang="ru-RU" sz="2000" b="1" dirty="0">
                <a:solidFill>
                  <a:srgbClr val="FFFF00"/>
                </a:solidFill>
              </a:rPr>
              <a:t>запобіжні заходи </a:t>
            </a:r>
          </a:p>
          <a:p>
            <a:pPr algn="ctr">
              <a:lnSpc>
                <a:spcPct val="90000"/>
              </a:lnSpc>
            </a:pPr>
            <a:r>
              <a:rPr lang="uk-UA" altLang="ru-RU" sz="2000" b="1" dirty="0">
                <a:solidFill>
                  <a:srgbClr val="FFFF00"/>
                </a:solidFill>
              </a:rPr>
              <a:t>(глава 17 </a:t>
            </a:r>
          </a:p>
          <a:p>
            <a:pPr algn="ctr">
              <a:lnSpc>
                <a:spcPct val="90000"/>
              </a:lnSpc>
            </a:pPr>
            <a:r>
              <a:rPr lang="uk-UA" altLang="ru-RU" sz="2000" b="1" dirty="0">
                <a:solidFill>
                  <a:srgbClr val="FFFF00"/>
                </a:solidFill>
              </a:rPr>
              <a:t>ст.ст.176-213 КПК)</a:t>
            </a:r>
          </a:p>
        </p:txBody>
      </p:sp>
      <p:sp>
        <p:nvSpPr>
          <p:cNvPr id="8" name="Rectangle 6"/>
          <p:cNvSpPr>
            <a:spLocks noChangeArrowheads="1"/>
          </p:cNvSpPr>
          <p:nvPr/>
        </p:nvSpPr>
        <p:spPr bwMode="auto">
          <a:xfrm>
            <a:off x="9178020" y="5157788"/>
            <a:ext cx="2679547" cy="1079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lnSpc>
                <a:spcPct val="90000"/>
              </a:lnSpc>
            </a:pPr>
            <a:r>
              <a:rPr lang="uk-UA" altLang="ru-RU" sz="1600" b="1" dirty="0">
                <a:solidFill>
                  <a:schemeClr val="tx2"/>
                </a:solidFill>
              </a:rPr>
              <a:t>затримання </a:t>
            </a:r>
          </a:p>
          <a:p>
            <a:pPr algn="r">
              <a:lnSpc>
                <a:spcPct val="90000"/>
              </a:lnSpc>
            </a:pPr>
            <a:r>
              <a:rPr lang="uk-UA" altLang="ru-RU" sz="1600" b="1" dirty="0">
                <a:solidFill>
                  <a:schemeClr val="tx2"/>
                </a:solidFill>
              </a:rPr>
              <a:t>особи </a:t>
            </a:r>
          </a:p>
          <a:p>
            <a:pPr algn="r">
              <a:lnSpc>
                <a:spcPct val="90000"/>
              </a:lnSpc>
            </a:pPr>
            <a:r>
              <a:rPr lang="uk-UA" altLang="ru-RU" sz="1600" b="1" dirty="0">
                <a:solidFill>
                  <a:schemeClr val="tx2"/>
                </a:solidFill>
              </a:rPr>
              <a:t>(ст.ст.187- 191,</a:t>
            </a:r>
          </a:p>
          <a:p>
            <a:pPr algn="r">
              <a:lnSpc>
                <a:spcPct val="90000"/>
              </a:lnSpc>
            </a:pPr>
            <a:r>
              <a:rPr lang="uk-UA" altLang="ru-RU" sz="1600" b="1" dirty="0">
                <a:solidFill>
                  <a:schemeClr val="tx2"/>
                </a:solidFill>
              </a:rPr>
              <a:t>207-213 КПК)</a:t>
            </a:r>
          </a:p>
        </p:txBody>
      </p:sp>
      <p:sp>
        <p:nvSpPr>
          <p:cNvPr id="9" name="Rectangle 7"/>
          <p:cNvSpPr>
            <a:spLocks noChangeArrowheads="1"/>
          </p:cNvSpPr>
          <p:nvPr/>
        </p:nvSpPr>
        <p:spPr bwMode="auto">
          <a:xfrm>
            <a:off x="9206746" y="3860687"/>
            <a:ext cx="2230512" cy="108040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uk-UA" altLang="ru-RU" sz="1600" b="1" dirty="0">
                <a:solidFill>
                  <a:schemeClr val="tx2"/>
                </a:solidFill>
              </a:rPr>
              <a:t>тимчасове</a:t>
            </a:r>
          </a:p>
          <a:p>
            <a:pPr algn="r"/>
            <a:r>
              <a:rPr lang="uk-UA" altLang="ru-RU" sz="1600" b="1" dirty="0">
                <a:solidFill>
                  <a:schemeClr val="tx2"/>
                </a:solidFill>
              </a:rPr>
              <a:t> вилучення </a:t>
            </a:r>
          </a:p>
          <a:p>
            <a:pPr algn="r"/>
            <a:r>
              <a:rPr lang="uk-UA" altLang="ru-RU" sz="1600" b="1" dirty="0">
                <a:solidFill>
                  <a:schemeClr val="tx2"/>
                </a:solidFill>
              </a:rPr>
              <a:t>майна </a:t>
            </a:r>
          </a:p>
          <a:p>
            <a:pPr algn="r"/>
            <a:r>
              <a:rPr lang="uk-UA" altLang="ru-RU" sz="1600" b="1" dirty="0">
                <a:solidFill>
                  <a:schemeClr val="tx2"/>
                </a:solidFill>
              </a:rPr>
              <a:t>(ст.ст.167-169 КПК)</a:t>
            </a:r>
          </a:p>
        </p:txBody>
      </p:sp>
      <p:sp>
        <p:nvSpPr>
          <p:cNvPr id="10" name="Rectangle 8"/>
          <p:cNvSpPr>
            <a:spLocks noChangeArrowheads="1"/>
          </p:cNvSpPr>
          <p:nvPr/>
        </p:nvSpPr>
        <p:spPr bwMode="auto">
          <a:xfrm>
            <a:off x="239184" y="333375"/>
            <a:ext cx="2785533" cy="172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uk-UA" altLang="ru-RU" sz="1600" b="1" dirty="0">
                <a:solidFill>
                  <a:schemeClr val="tx2"/>
                </a:solidFill>
              </a:rPr>
              <a:t>виклик </a:t>
            </a:r>
          </a:p>
          <a:p>
            <a:pPr algn="r"/>
            <a:r>
              <a:rPr lang="uk-UA" altLang="ru-RU" sz="1600" b="1" dirty="0">
                <a:solidFill>
                  <a:schemeClr val="tx2"/>
                </a:solidFill>
              </a:rPr>
              <a:t>слідчим, </a:t>
            </a:r>
          </a:p>
          <a:p>
            <a:pPr algn="r"/>
            <a:r>
              <a:rPr lang="uk-UA" altLang="ru-RU" sz="1600" b="1" dirty="0">
                <a:solidFill>
                  <a:schemeClr val="tx2"/>
                </a:solidFill>
              </a:rPr>
              <a:t>прокурором,</a:t>
            </a:r>
          </a:p>
          <a:p>
            <a:pPr algn="r"/>
            <a:r>
              <a:rPr lang="uk-UA" altLang="ru-RU" sz="1600" b="1" dirty="0">
                <a:solidFill>
                  <a:schemeClr val="tx2"/>
                </a:solidFill>
              </a:rPr>
              <a:t> судовий виклик, </a:t>
            </a:r>
          </a:p>
          <a:p>
            <a:pPr algn="r"/>
            <a:r>
              <a:rPr lang="uk-UA" altLang="ru-RU" sz="1600" b="1" dirty="0">
                <a:solidFill>
                  <a:schemeClr val="tx2"/>
                </a:solidFill>
              </a:rPr>
              <a:t>привід </a:t>
            </a:r>
          </a:p>
          <a:p>
            <a:pPr algn="r"/>
            <a:r>
              <a:rPr lang="uk-UA" altLang="ru-RU" sz="1600" b="1" dirty="0">
                <a:solidFill>
                  <a:schemeClr val="tx2"/>
                </a:solidFill>
              </a:rPr>
              <a:t>(ст.ст. 133-143 КПК)</a:t>
            </a:r>
          </a:p>
        </p:txBody>
      </p:sp>
      <p:sp>
        <p:nvSpPr>
          <p:cNvPr id="11" name="Rectangle 9"/>
          <p:cNvSpPr>
            <a:spLocks noChangeArrowheads="1"/>
          </p:cNvSpPr>
          <p:nvPr/>
        </p:nvSpPr>
        <p:spPr bwMode="auto">
          <a:xfrm>
            <a:off x="431800" y="5157788"/>
            <a:ext cx="2592917" cy="1079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lnSpc>
                <a:spcPct val="90000"/>
              </a:lnSpc>
              <a:spcBef>
                <a:spcPct val="20000"/>
              </a:spcBef>
              <a:buClr>
                <a:schemeClr val="tx1"/>
              </a:buClr>
              <a:buSzPct val="70000"/>
              <a:buFont typeface="Wingdings" pitchFamily="2" charset="2"/>
              <a:buNone/>
            </a:pPr>
            <a:r>
              <a:rPr lang="uk-UA" altLang="ru-RU" sz="1600" b="1" dirty="0">
                <a:solidFill>
                  <a:schemeClr val="tx2"/>
                </a:solidFill>
              </a:rPr>
              <a:t>арешт </a:t>
            </a:r>
          </a:p>
          <a:p>
            <a:pPr algn="r">
              <a:lnSpc>
                <a:spcPct val="90000"/>
              </a:lnSpc>
              <a:spcBef>
                <a:spcPct val="20000"/>
              </a:spcBef>
              <a:buClr>
                <a:schemeClr val="tx1"/>
              </a:buClr>
              <a:buSzPct val="70000"/>
              <a:buFont typeface="Wingdings" pitchFamily="2" charset="2"/>
              <a:buNone/>
            </a:pPr>
            <a:r>
              <a:rPr lang="uk-UA" altLang="ru-RU" sz="1600" b="1" dirty="0">
                <a:solidFill>
                  <a:schemeClr val="tx2"/>
                </a:solidFill>
              </a:rPr>
              <a:t>майна</a:t>
            </a:r>
          </a:p>
          <a:p>
            <a:pPr algn="r">
              <a:lnSpc>
                <a:spcPct val="90000"/>
              </a:lnSpc>
              <a:spcBef>
                <a:spcPct val="20000"/>
              </a:spcBef>
              <a:buClr>
                <a:schemeClr val="tx1"/>
              </a:buClr>
              <a:buSzPct val="70000"/>
              <a:buFont typeface="Wingdings" pitchFamily="2" charset="2"/>
              <a:buNone/>
            </a:pPr>
            <a:r>
              <a:rPr lang="uk-UA" altLang="ru-RU" sz="1600" b="1" dirty="0">
                <a:solidFill>
                  <a:schemeClr val="tx2"/>
                </a:solidFill>
              </a:rPr>
              <a:t> (ст.170-175 КПК)</a:t>
            </a:r>
          </a:p>
        </p:txBody>
      </p:sp>
      <p:sp>
        <p:nvSpPr>
          <p:cNvPr id="12" name="Rectangle 10"/>
          <p:cNvSpPr>
            <a:spLocks noChangeArrowheads="1"/>
          </p:cNvSpPr>
          <p:nvPr/>
        </p:nvSpPr>
        <p:spPr bwMode="auto">
          <a:xfrm>
            <a:off x="3312584" y="188913"/>
            <a:ext cx="2302933" cy="14398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endParaRPr lang="uk-UA" altLang="ru-RU" sz="1600" b="1" dirty="0">
              <a:solidFill>
                <a:schemeClr val="tx2"/>
              </a:solidFill>
            </a:endParaRPr>
          </a:p>
          <a:p>
            <a:pPr algn="ctr">
              <a:lnSpc>
                <a:spcPct val="90000"/>
              </a:lnSpc>
            </a:pPr>
            <a:endParaRPr lang="uk-UA" altLang="ru-RU" sz="1600" b="1" dirty="0">
              <a:solidFill>
                <a:schemeClr val="tx2"/>
              </a:solidFill>
            </a:endParaRPr>
          </a:p>
          <a:p>
            <a:pPr algn="ctr">
              <a:lnSpc>
                <a:spcPct val="90000"/>
              </a:lnSpc>
            </a:pPr>
            <a:r>
              <a:rPr lang="uk-UA" altLang="ru-RU" sz="1600" b="1" dirty="0">
                <a:solidFill>
                  <a:schemeClr val="tx2"/>
                </a:solidFill>
              </a:rPr>
              <a:t>накладення </a:t>
            </a:r>
          </a:p>
          <a:p>
            <a:pPr algn="ctr">
              <a:lnSpc>
                <a:spcPct val="90000"/>
              </a:lnSpc>
            </a:pPr>
            <a:r>
              <a:rPr lang="uk-UA" altLang="ru-RU" sz="1600" b="1" dirty="0">
                <a:solidFill>
                  <a:schemeClr val="tx2"/>
                </a:solidFill>
              </a:rPr>
              <a:t>грошового </a:t>
            </a:r>
          </a:p>
          <a:p>
            <a:pPr algn="ctr">
              <a:lnSpc>
                <a:spcPct val="90000"/>
              </a:lnSpc>
            </a:pPr>
            <a:r>
              <a:rPr lang="uk-UA" altLang="ru-RU" sz="1600" b="1" dirty="0">
                <a:solidFill>
                  <a:schemeClr val="tx2"/>
                </a:solidFill>
              </a:rPr>
              <a:t>стягнення </a:t>
            </a:r>
          </a:p>
          <a:p>
            <a:pPr algn="ctr">
              <a:lnSpc>
                <a:spcPct val="90000"/>
              </a:lnSpc>
            </a:pPr>
            <a:r>
              <a:rPr lang="uk-UA" altLang="ru-RU" sz="1600" b="1" dirty="0">
                <a:solidFill>
                  <a:schemeClr val="tx2"/>
                </a:solidFill>
              </a:rPr>
              <a:t>(ст.ст.144-147 КПК)</a:t>
            </a:r>
          </a:p>
        </p:txBody>
      </p:sp>
      <p:sp>
        <p:nvSpPr>
          <p:cNvPr id="13" name="AutoShape 11"/>
          <p:cNvSpPr>
            <a:spLocks noChangeArrowheads="1"/>
          </p:cNvSpPr>
          <p:nvPr/>
        </p:nvSpPr>
        <p:spPr bwMode="auto">
          <a:xfrm>
            <a:off x="2927351" y="3284538"/>
            <a:ext cx="1536700" cy="215900"/>
          </a:xfrm>
          <a:prstGeom prst="leftRightArrow">
            <a:avLst>
              <a:gd name="adj1" fmla="val 50000"/>
              <a:gd name="adj2" fmla="val 10676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dirty="0"/>
          </a:p>
        </p:txBody>
      </p:sp>
      <p:sp>
        <p:nvSpPr>
          <p:cNvPr id="14" name="AutoShape 12"/>
          <p:cNvSpPr>
            <a:spLocks noChangeArrowheads="1"/>
          </p:cNvSpPr>
          <p:nvPr/>
        </p:nvSpPr>
        <p:spPr bwMode="auto">
          <a:xfrm>
            <a:off x="7921232" y="4030832"/>
            <a:ext cx="1344084" cy="215900"/>
          </a:xfrm>
          <a:prstGeom prst="leftRightArrow">
            <a:avLst>
              <a:gd name="adj1" fmla="val 50000"/>
              <a:gd name="adj2" fmla="val 9338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dirty="0"/>
          </a:p>
        </p:txBody>
      </p:sp>
      <p:sp>
        <p:nvSpPr>
          <p:cNvPr id="15" name="AutoShape 14"/>
          <p:cNvSpPr>
            <a:spLocks noChangeArrowheads="1"/>
          </p:cNvSpPr>
          <p:nvPr/>
        </p:nvSpPr>
        <p:spPr bwMode="auto">
          <a:xfrm rot="5400000">
            <a:off x="5543286" y="4797161"/>
            <a:ext cx="1008062" cy="287867"/>
          </a:xfrm>
          <a:prstGeom prst="leftRightArrow">
            <a:avLst>
              <a:gd name="adj1" fmla="val 50000"/>
              <a:gd name="adj2" fmla="val 9338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dirty="0"/>
          </a:p>
        </p:txBody>
      </p:sp>
      <p:sp>
        <p:nvSpPr>
          <p:cNvPr id="16" name="AutoShape 15"/>
          <p:cNvSpPr>
            <a:spLocks noChangeArrowheads="1"/>
          </p:cNvSpPr>
          <p:nvPr/>
        </p:nvSpPr>
        <p:spPr bwMode="auto">
          <a:xfrm rot="6953928">
            <a:off x="6344443" y="1932782"/>
            <a:ext cx="1344613" cy="304800"/>
          </a:xfrm>
          <a:prstGeom prst="leftRightArrow">
            <a:avLst>
              <a:gd name="adj1" fmla="val 50000"/>
              <a:gd name="adj2" fmla="val 11763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dirty="0"/>
          </a:p>
        </p:txBody>
      </p:sp>
      <p:sp>
        <p:nvSpPr>
          <p:cNvPr id="17" name="AutoShape 16"/>
          <p:cNvSpPr>
            <a:spLocks noChangeArrowheads="1"/>
          </p:cNvSpPr>
          <p:nvPr/>
        </p:nvSpPr>
        <p:spPr bwMode="auto">
          <a:xfrm rot="8327469">
            <a:off x="2669117" y="4572000"/>
            <a:ext cx="2112433" cy="215900"/>
          </a:xfrm>
          <a:prstGeom prst="leftRightArrow">
            <a:avLst>
              <a:gd name="adj1" fmla="val 50000"/>
              <a:gd name="adj2" fmla="val 14676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dirty="0"/>
          </a:p>
        </p:txBody>
      </p:sp>
      <p:sp>
        <p:nvSpPr>
          <p:cNvPr id="18" name="AutoShape 17"/>
          <p:cNvSpPr>
            <a:spLocks noChangeArrowheads="1"/>
          </p:cNvSpPr>
          <p:nvPr/>
        </p:nvSpPr>
        <p:spPr bwMode="auto">
          <a:xfrm rot="1765946">
            <a:off x="2832101" y="2276475"/>
            <a:ext cx="1746249" cy="211138"/>
          </a:xfrm>
          <a:prstGeom prst="leftRightArrow">
            <a:avLst>
              <a:gd name="adj1" fmla="val 50000"/>
              <a:gd name="adj2" fmla="val 12406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dirty="0"/>
          </a:p>
        </p:txBody>
      </p:sp>
      <p:sp>
        <p:nvSpPr>
          <p:cNvPr id="19" name="AutoShape 18"/>
          <p:cNvSpPr>
            <a:spLocks noChangeArrowheads="1"/>
          </p:cNvSpPr>
          <p:nvPr/>
        </p:nvSpPr>
        <p:spPr bwMode="auto">
          <a:xfrm rot="2691115" flipV="1">
            <a:off x="7441662" y="4926241"/>
            <a:ext cx="1981200" cy="204787"/>
          </a:xfrm>
          <a:prstGeom prst="leftRightArrow">
            <a:avLst>
              <a:gd name="adj1" fmla="val 50000"/>
              <a:gd name="adj2" fmla="val 14511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dirty="0"/>
          </a:p>
        </p:txBody>
      </p:sp>
      <p:sp>
        <p:nvSpPr>
          <p:cNvPr id="20" name="Rectangle 19"/>
          <p:cNvSpPr>
            <a:spLocks noChangeArrowheads="1"/>
          </p:cNvSpPr>
          <p:nvPr/>
        </p:nvSpPr>
        <p:spPr bwMode="auto">
          <a:xfrm>
            <a:off x="239185" y="2852738"/>
            <a:ext cx="2688167"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uk-UA" altLang="ru-RU" sz="1600" b="1" dirty="0">
                <a:solidFill>
                  <a:schemeClr val="tx2"/>
                </a:solidFill>
              </a:rPr>
              <a:t>тимчасовий </a:t>
            </a:r>
          </a:p>
          <a:p>
            <a:pPr algn="r"/>
            <a:r>
              <a:rPr lang="uk-UA" altLang="ru-RU" sz="1600" b="1" dirty="0">
                <a:solidFill>
                  <a:schemeClr val="tx2"/>
                </a:solidFill>
              </a:rPr>
              <a:t>доступ </a:t>
            </a:r>
          </a:p>
          <a:p>
            <a:pPr algn="r"/>
            <a:r>
              <a:rPr lang="uk-UA" altLang="ru-RU" sz="1600" b="1" dirty="0">
                <a:solidFill>
                  <a:schemeClr val="tx2"/>
                </a:solidFill>
              </a:rPr>
              <a:t>до речей </a:t>
            </a:r>
          </a:p>
          <a:p>
            <a:pPr algn="r"/>
            <a:r>
              <a:rPr lang="uk-UA" altLang="ru-RU" sz="1600" b="1" dirty="0">
                <a:solidFill>
                  <a:schemeClr val="tx2"/>
                </a:solidFill>
              </a:rPr>
              <a:t>і документів </a:t>
            </a:r>
          </a:p>
          <a:p>
            <a:pPr algn="r"/>
            <a:r>
              <a:rPr lang="uk-UA" altLang="ru-RU" sz="1600" b="1" dirty="0">
                <a:solidFill>
                  <a:schemeClr val="tx2"/>
                </a:solidFill>
              </a:rPr>
              <a:t>(ст.ст.159-166 КПК)</a:t>
            </a:r>
          </a:p>
        </p:txBody>
      </p:sp>
      <p:sp>
        <p:nvSpPr>
          <p:cNvPr id="21" name="AutoShape 21"/>
          <p:cNvSpPr>
            <a:spLocks noChangeArrowheads="1"/>
          </p:cNvSpPr>
          <p:nvPr/>
        </p:nvSpPr>
        <p:spPr bwMode="auto">
          <a:xfrm rot="9230574" flipV="1">
            <a:off x="7580427" y="2109762"/>
            <a:ext cx="2137833" cy="211137"/>
          </a:xfrm>
          <a:prstGeom prst="leftRightArrow">
            <a:avLst>
              <a:gd name="adj1" fmla="val 50000"/>
              <a:gd name="adj2" fmla="val 15188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dirty="0"/>
          </a:p>
        </p:txBody>
      </p:sp>
      <p:sp>
        <p:nvSpPr>
          <p:cNvPr id="22" name="AutoShape 23"/>
          <p:cNvSpPr>
            <a:spLocks noChangeArrowheads="1"/>
          </p:cNvSpPr>
          <p:nvPr/>
        </p:nvSpPr>
        <p:spPr bwMode="auto">
          <a:xfrm rot="3484341">
            <a:off x="4571471" y="1984905"/>
            <a:ext cx="1323975" cy="294216"/>
          </a:xfrm>
          <a:prstGeom prst="leftRightArrow">
            <a:avLst>
              <a:gd name="adj1" fmla="val 50000"/>
              <a:gd name="adj2" fmla="val 12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dirty="0"/>
          </a:p>
        </p:txBody>
      </p:sp>
      <p:pic>
        <p:nvPicPr>
          <p:cNvPr id="23" name="Picture 5" descr="D:\фото\картинки\клипарт\готовые картинки\cfot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84" y="333375"/>
            <a:ext cx="1056216"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D:\фото\картинки\клипарт\готовые картинки\mone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585" y="188913"/>
            <a:ext cx="2025649"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D:\фото\картинки\клипарт\готовые картинки\ogranic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1" y="188913"/>
            <a:ext cx="11430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D:\фото\картинки\клипарт\готовые картинки\posad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3793" y="1194379"/>
            <a:ext cx="5715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descr="D:\фото\картинки\клипарт\готовые картинки\папка.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184" y="3141663"/>
            <a:ext cx="115146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descr="D:\фото\картинки\клипарт\готовые картинки\arest_main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800" y="5013325"/>
            <a:ext cx="172931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9" descr="D:\фото\картинки\клипарт\готовые картинки\clock.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4151" y="3860687"/>
            <a:ext cx="1039284"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1" descr="D:\фото\картинки\клипарт\готовые картинки\naruch.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84782" y="5346333"/>
            <a:ext cx="952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 descr="D:\фото\картинки\клипарт\готовые картинки\cfot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93" y="333375"/>
            <a:ext cx="1056216"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
          <p:cNvSpPr>
            <a:spLocks noChangeArrowheads="1"/>
          </p:cNvSpPr>
          <p:nvPr/>
        </p:nvSpPr>
        <p:spPr bwMode="auto">
          <a:xfrm>
            <a:off x="8660296" y="2310663"/>
            <a:ext cx="3353971" cy="147864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lnSpc>
                <a:spcPct val="90000"/>
              </a:lnSpc>
            </a:pPr>
            <a:r>
              <a:rPr lang="uk-UA" altLang="ru-RU" sz="1600" b="1" dirty="0" smtClean="0">
                <a:solidFill>
                  <a:schemeClr val="tx2"/>
                </a:solidFill>
              </a:rPr>
              <a:t>тимчасове відсторонення</a:t>
            </a:r>
            <a:endParaRPr lang="uk-UA" altLang="ru-RU" sz="1600" b="1" dirty="0">
              <a:solidFill>
                <a:schemeClr val="tx2"/>
              </a:solidFill>
            </a:endParaRPr>
          </a:p>
          <a:p>
            <a:pPr algn="just">
              <a:lnSpc>
                <a:spcPct val="90000"/>
              </a:lnSpc>
            </a:pPr>
            <a:r>
              <a:rPr lang="uk-UA" altLang="ru-RU" sz="1600" b="1" dirty="0" smtClean="0">
                <a:solidFill>
                  <a:schemeClr val="tx2"/>
                </a:solidFill>
              </a:rPr>
              <a:t>судді від </a:t>
            </a:r>
            <a:r>
              <a:rPr lang="uk-UA" altLang="ru-RU" sz="1600" b="1" dirty="0">
                <a:solidFill>
                  <a:schemeClr val="tx2"/>
                </a:solidFill>
              </a:rPr>
              <a:t> </a:t>
            </a:r>
            <a:r>
              <a:rPr lang="uk-UA" altLang="ru-RU" sz="1600" b="1" dirty="0" smtClean="0">
                <a:solidFill>
                  <a:schemeClr val="tx2"/>
                </a:solidFill>
              </a:rPr>
              <a:t>здійснення правосуддя </a:t>
            </a:r>
          </a:p>
          <a:p>
            <a:pPr algn="just">
              <a:lnSpc>
                <a:spcPct val="90000"/>
              </a:lnSpc>
            </a:pPr>
            <a:r>
              <a:rPr lang="uk-UA" altLang="ru-RU" sz="1600" b="1" dirty="0" smtClean="0">
                <a:solidFill>
                  <a:schemeClr val="tx2"/>
                </a:solidFill>
              </a:rPr>
              <a:t>у зв'язку з притягненням  </a:t>
            </a:r>
          </a:p>
          <a:p>
            <a:pPr algn="just">
              <a:lnSpc>
                <a:spcPct val="90000"/>
              </a:lnSpc>
            </a:pPr>
            <a:r>
              <a:rPr lang="uk-UA" altLang="ru-RU" sz="1600" b="1" dirty="0" smtClean="0">
                <a:solidFill>
                  <a:schemeClr val="tx2"/>
                </a:solidFill>
              </a:rPr>
              <a:t>до кримінальної відповідальності </a:t>
            </a:r>
          </a:p>
          <a:p>
            <a:pPr algn="just">
              <a:lnSpc>
                <a:spcPct val="90000"/>
              </a:lnSpc>
            </a:pPr>
            <a:r>
              <a:rPr lang="uk-UA" altLang="ru-RU" sz="1600" b="1" dirty="0" smtClean="0">
                <a:solidFill>
                  <a:schemeClr val="tx2"/>
                </a:solidFill>
              </a:rPr>
              <a:t>(ст.ст. 155-1 - 158 </a:t>
            </a:r>
            <a:r>
              <a:rPr lang="uk-UA" altLang="ru-RU" sz="1600" b="1" dirty="0">
                <a:solidFill>
                  <a:schemeClr val="tx2"/>
                </a:solidFill>
              </a:rPr>
              <a:t>КПК)</a:t>
            </a:r>
          </a:p>
        </p:txBody>
      </p:sp>
      <p:sp>
        <p:nvSpPr>
          <p:cNvPr id="33" name="AutoShape 12"/>
          <p:cNvSpPr>
            <a:spLocks noChangeArrowheads="1"/>
          </p:cNvSpPr>
          <p:nvPr/>
        </p:nvSpPr>
        <p:spPr bwMode="auto">
          <a:xfrm>
            <a:off x="7920568" y="2958307"/>
            <a:ext cx="629492" cy="183356"/>
          </a:xfrm>
          <a:prstGeom prst="leftRightArrow">
            <a:avLst>
              <a:gd name="adj1" fmla="val 50000"/>
              <a:gd name="adj2" fmla="val 9338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ru-RU" dirty="0"/>
          </a:p>
        </p:txBody>
      </p:sp>
    </p:spTree>
    <p:extLst>
      <p:ext uri="{BB962C8B-B14F-4D97-AF65-F5344CB8AC3E}">
        <p14:creationId xmlns:p14="http://schemas.microsoft.com/office/powerpoint/2010/main" val="307019482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6000"/>
                            </p:stCondLst>
                            <p:childTnLst>
                              <p:par>
                                <p:cTn id="13" presetID="25"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2"/>
                                        </p:tgtEl>
                                      </p:cBhvr>
                                    </p:animEffect>
                                  </p:childTnLst>
                                </p:cTn>
                              </p:par>
                            </p:childTnLst>
                          </p:cTn>
                        </p:par>
                        <p:par>
                          <p:cTn id="23" fill="hold">
                            <p:stCondLst>
                              <p:cond delay="27000"/>
                            </p:stCondLst>
                            <p:childTnLst>
                              <p:par>
                                <p:cTn id="24" presetID="25"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6"/>
                                        </p:tgtEl>
                                      </p:cBhvr>
                                    </p:animEffect>
                                  </p:childTnLst>
                                </p:cTn>
                              </p:par>
                            </p:childTnLst>
                          </p:cTn>
                        </p:par>
                        <p:par>
                          <p:cTn id="34" fill="hold">
                            <p:stCondLst>
                              <p:cond delay="28000"/>
                            </p:stCondLst>
                            <p:childTnLst>
                              <p:par>
                                <p:cTn id="35" presetID="25"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
                                        </p:tgtEl>
                                      </p:cBhvr>
                                    </p:animEffect>
                                  </p:childTnLst>
                                </p:cTn>
                              </p:par>
                            </p:childTnLst>
                          </p:cTn>
                        </p:par>
                        <p:par>
                          <p:cTn id="45" fill="hold">
                            <p:stCondLst>
                              <p:cond delay="29000"/>
                            </p:stCondLst>
                            <p:childTnLst>
                              <p:par>
                                <p:cTn id="46" presetID="25"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1" dur="1000" fill="hold"/>
                                        <p:tgtEl>
                                          <p:spTgt spid="10"/>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0"/>
                                        </p:tgtEl>
                                      </p:cBhvr>
                                    </p:animEffect>
                                  </p:childTnLst>
                                </p:cTn>
                              </p:par>
                            </p:childTnLst>
                          </p:cTn>
                        </p:par>
                        <p:par>
                          <p:cTn id="56" fill="hold">
                            <p:stCondLst>
                              <p:cond delay="30000"/>
                            </p:stCondLst>
                            <p:childTnLst>
                              <p:par>
                                <p:cTn id="57" presetID="25"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2" dur="1000" fill="hold"/>
                                        <p:tgtEl>
                                          <p:spTgt spid="9"/>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9"/>
                                        </p:tgtEl>
                                      </p:cBhvr>
                                    </p:animEffect>
                                  </p:childTnLst>
                                </p:cTn>
                              </p:par>
                            </p:childTnLst>
                          </p:cTn>
                        </p:par>
                        <p:par>
                          <p:cTn id="67" fill="hold">
                            <p:stCondLst>
                              <p:cond delay="31000"/>
                            </p:stCondLst>
                            <p:childTnLst>
                              <p:par>
                                <p:cTn id="68" presetID="25"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3" dur="1000" fill="hold"/>
                                        <p:tgtEl>
                                          <p:spTgt spid="11"/>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11"/>
                                        </p:tgtEl>
                                      </p:cBhvr>
                                    </p:animEffect>
                                  </p:childTnLst>
                                </p:cTn>
                              </p:par>
                            </p:childTnLst>
                          </p:cTn>
                        </p:par>
                        <p:par>
                          <p:cTn id="78" fill="hold">
                            <p:stCondLst>
                              <p:cond delay="32000"/>
                            </p:stCondLst>
                            <p:childTnLst>
                              <p:par>
                                <p:cTn id="79" presetID="25" presetClass="entr" presetSubtype="0"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p:cTn id="8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84" dur="1000" fill="hold"/>
                                        <p:tgtEl>
                                          <p:spTgt spid="7"/>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7"/>
                                        </p:tgtEl>
                                      </p:cBhvr>
                                    </p:animEffect>
                                  </p:childTnLst>
                                </p:cTn>
                              </p:par>
                            </p:childTnLst>
                          </p:cTn>
                        </p:par>
                        <p:par>
                          <p:cTn id="89" fill="hold">
                            <p:stCondLst>
                              <p:cond delay="33000"/>
                            </p:stCondLst>
                            <p:childTnLst>
                              <p:par>
                                <p:cTn id="90" presetID="25" presetClass="entr" presetSubtype="0"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p:cTn id="9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95" dur="1000" fill="hold"/>
                                        <p:tgtEl>
                                          <p:spTgt spid="8"/>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8"/>
                                        </p:tgtEl>
                                      </p:cBhvr>
                                    </p:animEffect>
                                  </p:childTnLst>
                                </p:cTn>
                              </p:par>
                            </p:childTnLst>
                          </p:cTn>
                        </p:par>
                        <p:par>
                          <p:cTn id="100" fill="hold">
                            <p:stCondLst>
                              <p:cond delay="34000"/>
                            </p:stCondLst>
                            <p:childTnLst>
                              <p:par>
                                <p:cTn id="101" presetID="25"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06" dur="1000" fill="hold"/>
                                        <p:tgtEl>
                                          <p:spTgt spid="20"/>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20"/>
                                        </p:tgtEl>
                                      </p:cBhvr>
                                    </p:animEffect>
                                  </p:childTnLst>
                                </p:cTn>
                              </p:par>
                            </p:childTnLst>
                          </p:cTn>
                        </p:par>
                        <p:par>
                          <p:cTn id="111" fill="hold">
                            <p:stCondLst>
                              <p:cond delay="35000"/>
                            </p:stCondLst>
                            <p:childTnLst>
                              <p:par>
                                <p:cTn id="112" presetID="25" presetClass="entr" presetSubtype="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 calcmode="lin" valueType="num">
                                      <p:cBhvr>
                                        <p:cTn id="114"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15"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16"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17" dur="1000" fill="hold"/>
                                        <p:tgtEl>
                                          <p:spTgt spid="32"/>
                                        </p:tgtEl>
                                        <p:attrNameLst>
                                          <p:attrName>ppt_h</p:attrName>
                                        </p:attrNameLst>
                                      </p:cBhvr>
                                      <p:tavLst>
                                        <p:tav tm="0">
                                          <p:val>
                                            <p:strVal val="#ppt_h"/>
                                          </p:val>
                                        </p:tav>
                                        <p:tav tm="100000">
                                          <p:val>
                                            <p:strVal val="#ppt_h"/>
                                          </p:val>
                                        </p:tav>
                                      </p:tavLst>
                                    </p:anim>
                                    <p:anim calcmode="lin" valueType="num">
                                      <p:cBhvr>
                                        <p:cTn id="118"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19"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20"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21" dur="1000" decel="50000">
                                          <p:stCondLst>
                                            <p:cond delay="0"/>
                                          </p:stCondLst>
                                        </p:cTn>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20"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44773" y="870539"/>
            <a:ext cx="11502452" cy="1521501"/>
          </a:xfrm>
        </p:spPr>
        <p:txBody>
          <a:bodyPr>
            <a:noAutofit/>
          </a:bodyPr>
          <a:lstStyle/>
          <a:p>
            <a:r>
              <a:rPr lang="uk-UA" sz="3200" b="1" i="1" dirty="0">
                <a:solidFill>
                  <a:srgbClr val="FFC000"/>
                </a:solidFill>
              </a:rPr>
              <a:t>Серед заходів забезпечення кримінального провадження, які обмежують право на недоторканність права власності, слід виокремити такі: </a:t>
            </a:r>
            <a:endParaRPr lang="ru-RU" sz="3200" b="1" i="1" dirty="0">
              <a:solidFill>
                <a:srgbClr val="FFC000"/>
              </a:solidFill>
            </a:endParaRPr>
          </a:p>
        </p:txBody>
      </p:sp>
      <p:sp>
        <p:nvSpPr>
          <p:cNvPr id="6" name="Объект 5"/>
          <p:cNvSpPr>
            <a:spLocks noGrp="1"/>
          </p:cNvSpPr>
          <p:nvPr>
            <p:ph idx="1"/>
          </p:nvPr>
        </p:nvSpPr>
        <p:spPr>
          <a:xfrm>
            <a:off x="820087" y="2392040"/>
            <a:ext cx="10551824" cy="3813888"/>
          </a:xfrm>
        </p:spPr>
        <p:txBody>
          <a:bodyPr>
            <a:noAutofit/>
          </a:bodyPr>
          <a:lstStyle/>
          <a:p>
            <a:pPr marL="457200" indent="-457200">
              <a:buFont typeface="+mj-lt"/>
              <a:buAutoNum type="arabicParenR"/>
            </a:pPr>
            <a:r>
              <a:rPr lang="uk-UA" sz="2800" b="1" dirty="0">
                <a:solidFill>
                  <a:srgbClr val="002060"/>
                </a:solidFill>
              </a:rPr>
              <a:t>накладення грошового </a:t>
            </a:r>
            <a:r>
              <a:rPr lang="uk-UA" sz="2800" b="1" dirty="0" smtClean="0">
                <a:solidFill>
                  <a:srgbClr val="002060"/>
                </a:solidFill>
              </a:rPr>
              <a:t>стягнення</a:t>
            </a:r>
            <a:r>
              <a:rPr lang="en-US" sz="2800" b="1" dirty="0">
                <a:solidFill>
                  <a:srgbClr val="002060"/>
                </a:solidFill>
              </a:rPr>
              <a:t>;</a:t>
            </a:r>
            <a:endParaRPr lang="en-US" sz="2800" b="1" dirty="0" smtClean="0">
              <a:solidFill>
                <a:srgbClr val="002060"/>
              </a:solidFill>
            </a:endParaRPr>
          </a:p>
          <a:p>
            <a:pPr marL="457200" indent="-457200">
              <a:buFont typeface="+mj-lt"/>
              <a:buAutoNum type="arabicParenR"/>
            </a:pPr>
            <a:r>
              <a:rPr lang="uk-UA" sz="2800" b="1" dirty="0" smtClean="0">
                <a:solidFill>
                  <a:srgbClr val="002060"/>
                </a:solidFill>
              </a:rPr>
              <a:t>тимчасове </a:t>
            </a:r>
            <a:r>
              <a:rPr lang="uk-UA" sz="2800" b="1" dirty="0">
                <a:solidFill>
                  <a:srgbClr val="002060"/>
                </a:solidFill>
              </a:rPr>
              <a:t>вилучення </a:t>
            </a:r>
            <a:r>
              <a:rPr lang="uk-UA" sz="2800" b="1" dirty="0" smtClean="0">
                <a:solidFill>
                  <a:srgbClr val="002060"/>
                </a:solidFill>
              </a:rPr>
              <a:t>майна</a:t>
            </a:r>
            <a:r>
              <a:rPr lang="en-US" sz="2800" b="1" dirty="0" smtClean="0">
                <a:solidFill>
                  <a:srgbClr val="002060"/>
                </a:solidFill>
              </a:rPr>
              <a:t>;</a:t>
            </a:r>
          </a:p>
          <a:p>
            <a:pPr marL="457200" indent="-457200">
              <a:buFont typeface="+mj-lt"/>
              <a:buAutoNum type="arabicParenR"/>
            </a:pPr>
            <a:r>
              <a:rPr lang="uk-UA" sz="2800" b="1" dirty="0" smtClean="0">
                <a:solidFill>
                  <a:srgbClr val="002060"/>
                </a:solidFill>
              </a:rPr>
              <a:t> арешт майна</a:t>
            </a:r>
            <a:r>
              <a:rPr lang="en-US" sz="2800" b="1" dirty="0" smtClean="0">
                <a:solidFill>
                  <a:srgbClr val="002060"/>
                </a:solidFill>
              </a:rPr>
              <a:t>;</a:t>
            </a:r>
            <a:r>
              <a:rPr lang="uk-UA" sz="2800" b="1" dirty="0" smtClean="0">
                <a:solidFill>
                  <a:srgbClr val="002060"/>
                </a:solidFill>
              </a:rPr>
              <a:t> </a:t>
            </a:r>
            <a:endParaRPr lang="en-US" sz="2800" b="1" dirty="0" smtClean="0">
              <a:solidFill>
                <a:srgbClr val="002060"/>
              </a:solidFill>
            </a:endParaRPr>
          </a:p>
          <a:p>
            <a:pPr marL="457200" indent="-457200">
              <a:buFont typeface="+mj-lt"/>
              <a:buAutoNum type="arabicParenR"/>
            </a:pPr>
            <a:r>
              <a:rPr lang="uk-UA" sz="2800" b="1" dirty="0" smtClean="0">
                <a:solidFill>
                  <a:srgbClr val="002060"/>
                </a:solidFill>
              </a:rPr>
              <a:t>тимчасовий </a:t>
            </a:r>
            <a:r>
              <a:rPr lang="uk-UA" sz="2800" b="1" dirty="0">
                <a:solidFill>
                  <a:srgbClr val="002060"/>
                </a:solidFill>
              </a:rPr>
              <a:t>доступ до речей і </a:t>
            </a:r>
            <a:r>
              <a:rPr lang="uk-UA" sz="2800" b="1" dirty="0" smtClean="0">
                <a:solidFill>
                  <a:srgbClr val="002060"/>
                </a:solidFill>
              </a:rPr>
              <a:t>документів</a:t>
            </a:r>
            <a:r>
              <a:rPr lang="en-US" sz="2800" b="1" dirty="0" smtClean="0">
                <a:solidFill>
                  <a:srgbClr val="002060"/>
                </a:solidFill>
              </a:rPr>
              <a:t>;</a:t>
            </a:r>
          </a:p>
          <a:p>
            <a:pPr marL="457200" indent="-457200">
              <a:buFont typeface="+mj-lt"/>
              <a:buAutoNum type="arabicParenR"/>
            </a:pPr>
            <a:r>
              <a:rPr lang="uk-UA" sz="2800" b="1" dirty="0" smtClean="0">
                <a:solidFill>
                  <a:srgbClr val="002060"/>
                </a:solidFill>
              </a:rPr>
              <a:t> застава</a:t>
            </a:r>
            <a:r>
              <a:rPr lang="en-US" sz="2800" b="1" dirty="0" smtClean="0">
                <a:solidFill>
                  <a:srgbClr val="002060"/>
                </a:solidFill>
              </a:rPr>
              <a:t>;</a:t>
            </a:r>
          </a:p>
          <a:p>
            <a:pPr marL="457200" indent="-457200">
              <a:buFont typeface="+mj-lt"/>
              <a:buAutoNum type="arabicParenR"/>
            </a:pPr>
            <a:r>
              <a:rPr lang="uk-UA" sz="2800" b="1" dirty="0" smtClean="0">
                <a:solidFill>
                  <a:srgbClr val="002060"/>
                </a:solidFill>
              </a:rPr>
              <a:t> </a:t>
            </a:r>
            <a:r>
              <a:rPr lang="uk-UA" sz="2800" b="1" dirty="0">
                <a:solidFill>
                  <a:srgbClr val="002060"/>
                </a:solidFill>
              </a:rPr>
              <a:t>тимчасове обмеження у користуванні спеціальним правом. </a:t>
            </a:r>
            <a:endParaRPr lang="ru-RU" sz="2800" b="1" dirty="0">
              <a:solidFill>
                <a:srgbClr val="002060"/>
              </a:solidFill>
            </a:endParaRPr>
          </a:p>
        </p:txBody>
      </p:sp>
    </p:spTree>
    <p:extLst>
      <p:ext uri="{BB962C8B-B14F-4D97-AF65-F5344CB8AC3E}">
        <p14:creationId xmlns:p14="http://schemas.microsoft.com/office/powerpoint/2010/main" val="3599992345"/>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1000"/>
                                        <p:tgtEl>
                                          <p:spTgt spid="6">
                                            <p:txEl>
                                              <p:pRg st="5" end="5"/>
                                            </p:txEl>
                                          </p:spTgt>
                                        </p:tgtEl>
                                      </p:cBhvr>
                                    </p:animEffect>
                                    <p:anim calcmode="lin" valueType="num">
                                      <p:cBhvr>
                                        <p:cTn id="4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10247024" cy="1303867"/>
          </a:xfrm>
        </p:spPr>
        <p:txBody>
          <a:bodyPr>
            <a:normAutofit fontScale="90000"/>
          </a:bodyPr>
          <a:lstStyle/>
          <a:p>
            <a:r>
              <a:rPr lang="uk-UA" b="1" i="1" dirty="0">
                <a:solidFill>
                  <a:schemeClr val="accent1">
                    <a:lumMod val="75000"/>
                  </a:schemeClr>
                </a:solidFill>
              </a:rPr>
              <a:t>Відповідно до частини 1 статті 159 КПК України, т</a:t>
            </a:r>
            <a:r>
              <a:rPr lang="uk-UA" b="1" i="1" dirty="0" smtClean="0">
                <a:solidFill>
                  <a:schemeClr val="accent1">
                    <a:lumMod val="75000"/>
                  </a:schemeClr>
                </a:solidFill>
              </a:rPr>
              <a:t>имчасовий </a:t>
            </a:r>
            <a:r>
              <a:rPr lang="uk-UA" b="1" i="1" dirty="0">
                <a:solidFill>
                  <a:schemeClr val="accent1">
                    <a:lumMod val="75000"/>
                  </a:schemeClr>
                </a:solidFill>
              </a:rPr>
              <a:t>доступ до речей і документів -</a:t>
            </a:r>
            <a:endParaRPr lang="ru-RU" b="1" i="1" dirty="0">
              <a:solidFill>
                <a:schemeClr val="accent1">
                  <a:lumMod val="75000"/>
                </a:schemeClr>
              </a:solidFill>
            </a:endParaRPr>
          </a:p>
        </p:txBody>
      </p:sp>
      <p:sp>
        <p:nvSpPr>
          <p:cNvPr id="3" name="Объект 2"/>
          <p:cNvSpPr>
            <a:spLocks noGrp="1"/>
          </p:cNvSpPr>
          <p:nvPr>
            <p:ph idx="1"/>
          </p:nvPr>
        </p:nvSpPr>
        <p:spPr>
          <a:xfrm>
            <a:off x="644577" y="2511961"/>
            <a:ext cx="11017771" cy="3768917"/>
          </a:xfrm>
        </p:spPr>
        <p:txBody>
          <a:bodyPr>
            <a:noAutofit/>
          </a:bodyPr>
          <a:lstStyle/>
          <a:p>
            <a:pPr marL="0" indent="0" algn="ctr">
              <a:buNone/>
            </a:pPr>
            <a:r>
              <a:rPr lang="uk-UA" sz="3600" dirty="0" smtClean="0">
                <a:solidFill>
                  <a:srgbClr val="002060"/>
                </a:solidFill>
              </a:rPr>
              <a:t>це </a:t>
            </a:r>
            <a:r>
              <a:rPr lang="uk-UA" sz="3600" dirty="0">
                <a:solidFill>
                  <a:srgbClr val="002060"/>
                </a:solidFill>
              </a:rPr>
              <a:t>захід забезпечення кримінального провадження, що полягає в зобов’язанні особи, у володінні якої знаходяться речі й документи, надати стороні кримінального провадження можливості ознайомитися з ними, зробити їх копії та, у разі прийняття відповідного рішення слідчим суддею, судом, вилучити </a:t>
            </a:r>
            <a:r>
              <a:rPr lang="uk-UA" sz="3600" dirty="0" smtClean="0">
                <a:solidFill>
                  <a:srgbClr val="002060"/>
                </a:solidFill>
              </a:rPr>
              <a:t>їх. </a:t>
            </a:r>
            <a:endParaRPr lang="ru-RU" sz="3600" dirty="0">
              <a:solidFill>
                <a:srgbClr val="002060"/>
              </a:solidFill>
            </a:endParaRPr>
          </a:p>
        </p:txBody>
      </p:sp>
    </p:spTree>
    <p:extLst>
      <p:ext uri="{BB962C8B-B14F-4D97-AF65-F5344CB8AC3E}">
        <p14:creationId xmlns:p14="http://schemas.microsoft.com/office/powerpoint/2010/main" val="164533677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49828" y="682172"/>
            <a:ext cx="10148103" cy="1499372"/>
          </a:xfrm>
        </p:spPr>
        <p:txBody>
          <a:bodyPr>
            <a:noAutofit/>
          </a:bodyPr>
          <a:lstStyle/>
          <a:p>
            <a:r>
              <a:rPr lang="uk-UA" sz="2800" b="1" i="1" dirty="0">
                <a:solidFill>
                  <a:schemeClr val="accent1">
                    <a:lumMod val="50000"/>
                  </a:schemeClr>
                </a:solidFill>
              </a:rPr>
              <a:t>З</a:t>
            </a:r>
            <a:r>
              <a:rPr lang="uk-UA" sz="2800" b="1" i="1" dirty="0" smtClean="0">
                <a:solidFill>
                  <a:schemeClr val="accent1">
                    <a:lumMod val="50000"/>
                  </a:schemeClr>
                </a:solidFill>
              </a:rPr>
              <a:t>астосування </a:t>
            </a:r>
            <a:r>
              <a:rPr lang="uk-UA" sz="2800" b="1" i="1" dirty="0">
                <a:solidFill>
                  <a:schemeClr val="accent1">
                    <a:lumMod val="50000"/>
                  </a:schemeClr>
                </a:solidFill>
              </a:rPr>
              <a:t>стороною кримінального провадження такого способу збирання доказів, як вилучення речей чи документів (частина 7 статті 163 КПК України), під час отримання доступу до речей і документів може бути здійснено у випадках, якщо:</a:t>
            </a:r>
            <a:endParaRPr lang="ru-RU" sz="2800" b="1" i="1" dirty="0">
              <a:solidFill>
                <a:schemeClr val="accent1">
                  <a:lumMod val="50000"/>
                </a:schemeClr>
              </a:solidFill>
            </a:endParaRPr>
          </a:p>
        </p:txBody>
      </p:sp>
      <p:sp>
        <p:nvSpPr>
          <p:cNvPr id="5" name="Объект 4"/>
          <p:cNvSpPr>
            <a:spLocks noGrp="1"/>
          </p:cNvSpPr>
          <p:nvPr>
            <p:ph sz="half" idx="1"/>
          </p:nvPr>
        </p:nvSpPr>
        <p:spPr>
          <a:xfrm>
            <a:off x="884422" y="2414916"/>
            <a:ext cx="4766872" cy="3675588"/>
          </a:xfrm>
        </p:spPr>
        <p:txBody>
          <a:bodyPr>
            <a:normAutofit fontScale="92500"/>
          </a:bodyPr>
          <a:lstStyle/>
          <a:p>
            <a:pPr marL="457200" indent="-457200">
              <a:buFont typeface="+mj-lt"/>
              <a:buAutoNum type="arabicParenR"/>
            </a:pPr>
            <a:r>
              <a:rPr lang="uk-UA" dirty="0"/>
              <a:t>особа, у володінні якої знаходяться речі або документи, не бажає добро­вільно передати їх стороні кримінального провадження або є підстави вважати, що вона не здійснить цю передачу добровільно після отримання відповідного запиту чи буде намагатися змінити або знищити відповідні речі або документи;</a:t>
            </a:r>
            <a:endParaRPr lang="ru-RU" dirty="0"/>
          </a:p>
        </p:txBody>
      </p:sp>
      <p:sp>
        <p:nvSpPr>
          <p:cNvPr id="6" name="Объект 5"/>
          <p:cNvSpPr>
            <a:spLocks noGrp="1"/>
          </p:cNvSpPr>
          <p:nvPr>
            <p:ph sz="half" idx="2"/>
          </p:nvPr>
        </p:nvSpPr>
        <p:spPr>
          <a:xfrm>
            <a:off x="5651294" y="2414916"/>
            <a:ext cx="6115985" cy="3675588"/>
          </a:xfrm>
        </p:spPr>
        <p:txBody>
          <a:bodyPr>
            <a:noAutofit/>
          </a:bodyPr>
          <a:lstStyle/>
          <a:p>
            <a:pPr marL="457200" indent="-457200">
              <a:buFont typeface="+mj-lt"/>
              <a:buAutoNum type="arabicParenR" startAt="2"/>
            </a:pPr>
            <a:r>
              <a:rPr lang="uk-UA" sz="2200" dirty="0"/>
              <a:t>речі та документи, згідно зі статтею 162 КПК України, містять охоронювану законом таємницю, і це вилучення необхідне для досягнення мети застосування цього заходу забезпечення. В інших випадках сторона кримінального провадження може витребувати й отримати речі або документи за умови їх добровільного надання володільцем без застосування процедури, передбаченої главою</a:t>
            </a:r>
            <a:r>
              <a:rPr lang="en-US" sz="2200" dirty="0"/>
              <a:t> </a:t>
            </a:r>
            <a:r>
              <a:rPr lang="uk-UA" sz="2200" dirty="0"/>
              <a:t>15 КПК </a:t>
            </a:r>
            <a:r>
              <a:rPr lang="uk-UA" sz="2200" dirty="0" smtClean="0"/>
              <a:t>України.</a:t>
            </a:r>
            <a:endParaRPr lang="ru-RU" sz="2200" dirty="0"/>
          </a:p>
        </p:txBody>
      </p:sp>
    </p:spTree>
    <p:extLst>
      <p:ext uri="{BB962C8B-B14F-4D97-AF65-F5344CB8AC3E}">
        <p14:creationId xmlns:p14="http://schemas.microsoft.com/office/powerpoint/2010/main" val="90861501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anim calcmode="lin" valueType="num">
                                      <p:cBhvr>
                                        <p:cTn id="12" dur="1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250"/>
                            </p:stCondLst>
                            <p:childTnLst>
                              <p:par>
                                <p:cTn id="15" presetID="42" presetClass="entr" presetSubtype="0"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750"/>
                                        <p:tgtEl>
                                          <p:spTgt spid="6">
                                            <p:txEl>
                                              <p:pRg st="0" end="0"/>
                                            </p:txEl>
                                          </p:spTgt>
                                        </p:tgtEl>
                                      </p:cBhvr>
                                    </p:animEffect>
                                    <p:anim calcmode="lin" valueType="num">
                                      <p:cBhvr>
                                        <p:cTn id="18" dur="1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295401" y="922171"/>
            <a:ext cx="10381936" cy="1303867"/>
          </a:xfrm>
        </p:spPr>
        <p:txBody>
          <a:bodyPr>
            <a:noAutofit/>
          </a:bodyPr>
          <a:lstStyle/>
          <a:p>
            <a:r>
              <a:rPr lang="uk-UA" sz="3600" b="1" i="1" dirty="0">
                <a:solidFill>
                  <a:schemeClr val="accent1">
                    <a:lumMod val="50000"/>
                  </a:schemeClr>
                </a:solidFill>
              </a:rPr>
              <a:t>Наступною дією, проведення якої безпосередньо пов’язане з реалізацією засади недоторканності права власності, є </a:t>
            </a:r>
            <a:r>
              <a:rPr lang="uk-UA" sz="3600" b="1" i="1" dirty="0">
                <a:solidFill>
                  <a:srgbClr val="7030A0"/>
                </a:solidFill>
              </a:rPr>
              <a:t>застава.</a:t>
            </a:r>
            <a:endParaRPr lang="ru-RU" sz="3600" b="1" i="1" dirty="0">
              <a:solidFill>
                <a:srgbClr val="7030A0"/>
              </a:solidFill>
            </a:endParaRPr>
          </a:p>
        </p:txBody>
      </p:sp>
      <p:sp>
        <p:nvSpPr>
          <p:cNvPr id="6" name="Объект 5"/>
          <p:cNvSpPr>
            <a:spLocks noGrp="1"/>
          </p:cNvSpPr>
          <p:nvPr>
            <p:ph idx="1"/>
          </p:nvPr>
        </p:nvSpPr>
        <p:spPr>
          <a:xfrm>
            <a:off x="884419" y="2452001"/>
            <a:ext cx="10628026" cy="3318936"/>
          </a:xfrm>
        </p:spPr>
        <p:txBody>
          <a:bodyPr>
            <a:noAutofit/>
          </a:bodyPr>
          <a:lstStyle/>
          <a:p>
            <a:pPr marL="0" indent="0" algn="ctr">
              <a:buNone/>
            </a:pPr>
            <a:r>
              <a:rPr lang="uk-UA" sz="3200" dirty="0"/>
              <a:t>Відповідно до частини 1 статті 182 КПК України, застава полягає у внесенні коштів у грошовій одиниці України на спеціальний рахунок, визначений у порядку, встановленому Кабінетом Міністрів України, з метою забезпечення виконання підозрюваним, обвинуваченим покладених на нього обов’язків, під умовою звернення внесених коштів у доход держави в разі невиконання цих обов’язків. </a:t>
            </a:r>
            <a:endParaRPr lang="ru-RU" sz="3200" dirty="0"/>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29" y="1727200"/>
            <a:ext cx="1919018"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477046"/>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500"/>
                                        <p:tgtEl>
                                          <p:spTgt spid="6">
                                            <p:txEl>
                                              <p:pRg st="0" end="0"/>
                                            </p:txEl>
                                          </p:spTgt>
                                        </p:tgtEl>
                                      </p:cBhvr>
                                    </p:animEffect>
                                    <p:anim calcmode="lin" valueType="num">
                                      <p:cBhvr>
                                        <p:cTn id="12"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24262" y="809469"/>
            <a:ext cx="10433154" cy="5262979"/>
          </a:xfrm>
          <a:prstGeom prst="rect">
            <a:avLst/>
          </a:prstGeom>
        </p:spPr>
        <p:txBody>
          <a:bodyPr wrap="square">
            <a:spAutoFit/>
          </a:bodyPr>
          <a:lstStyle/>
          <a:p>
            <a:pPr algn="ctr"/>
            <a:r>
              <a:rPr lang="uk-UA" sz="2800" dirty="0">
                <a:latin typeface="Times New Roman" panose="02020603050405020304" pitchFamily="18" charset="0"/>
                <a:ea typeface="Times New Roman" panose="02020603050405020304" pitchFamily="18" charset="0"/>
              </a:rPr>
              <a:t>Відповідно до частини 1 статті 148 КПК України, за наявності достатніх підстав уважати, що для припинення кримінального правопорушення чи запо­бігання вчиненню іншого, припинення або запобігання протиправній поведінці підозрюваного щодо перешкоджання кримінальному провадженню, забезпечення відшкодування шкоди, завданої кримінальним правопорушенням, необхідно </a:t>
            </a:r>
            <a:r>
              <a:rPr lang="uk-UA" sz="2800" i="1" dirty="0">
                <a:solidFill>
                  <a:schemeClr val="accent1">
                    <a:lumMod val="50000"/>
                  </a:schemeClr>
                </a:solidFill>
                <a:latin typeface="Times New Roman" panose="02020603050405020304" pitchFamily="18" charset="0"/>
                <a:ea typeface="Times New Roman" panose="02020603050405020304" pitchFamily="18" charset="0"/>
              </a:rPr>
              <a:t>тимчасово обмежити підозрюваного в користуванні спеціальним правом</a:t>
            </a:r>
            <a:r>
              <a:rPr lang="uk-UA" sz="2800" dirty="0">
                <a:latin typeface="Times New Roman" panose="02020603050405020304" pitchFamily="18" charset="0"/>
                <a:ea typeface="Times New Roman" panose="02020603050405020304" pitchFamily="18" charset="0"/>
              </a:rPr>
              <a:t>, слідчий, прокурор, інша уповноважена службова особа мають право тимчасово вилучити документи, які посвідчують користування спеціальним правом, у законно затриманої ними особи в порядку, передбаченому статтею 208 КПК України. </a:t>
            </a:r>
            <a:endParaRPr lang="ru-RU" sz="2800" dirty="0"/>
          </a:p>
        </p:txBody>
      </p:sp>
    </p:spTree>
    <p:extLst>
      <p:ext uri="{BB962C8B-B14F-4D97-AF65-F5344CB8AC3E}">
        <p14:creationId xmlns:p14="http://schemas.microsoft.com/office/powerpoint/2010/main" val="29105701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6374" y="851503"/>
            <a:ext cx="9601196" cy="1303867"/>
          </a:xfrm>
        </p:spPr>
        <p:txBody>
          <a:bodyPr/>
          <a:lstStyle/>
          <a:p>
            <a:r>
              <a:rPr lang="uk-UA" i="1" dirty="0">
                <a:solidFill>
                  <a:schemeClr val="accent1">
                    <a:lumMod val="50000"/>
                  </a:schemeClr>
                </a:solidFill>
              </a:rPr>
              <a:t>Тимчасово вилученими можуть </a:t>
            </a:r>
            <a:r>
              <a:rPr lang="uk-UA" i="1" dirty="0" smtClean="0">
                <a:solidFill>
                  <a:schemeClr val="accent1">
                    <a:lumMod val="50000"/>
                  </a:schemeClr>
                </a:solidFill>
              </a:rPr>
              <a:t>бути:</a:t>
            </a:r>
            <a:endParaRPr lang="ru-RU" i="1" dirty="0">
              <a:solidFill>
                <a:schemeClr val="accent1">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76433257"/>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513" y="878708"/>
            <a:ext cx="1573368" cy="104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8686" y="638629"/>
            <a:ext cx="1455908" cy="76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D:\фото\картинки\клипарт\готовые картинки\predpr.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00343" y="1256858"/>
            <a:ext cx="1465942" cy="84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05047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190</TotalTime>
  <Words>592</Words>
  <Application>Microsoft Office PowerPoint</Application>
  <PresentationFormat>Произвольный</PresentationFormat>
  <Paragraphs>80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Натуральные материалы</vt:lpstr>
      <vt:lpstr>2.3 Процесуальний порядок провадження процесуальних дій, що здійснюються на підставі вмотивованого судового рішення</vt:lpstr>
      <vt:lpstr>Заходи забезпечення кримінального провадження </vt:lpstr>
      <vt:lpstr>Презентация PowerPoint</vt:lpstr>
      <vt:lpstr>Серед заходів забезпечення кримінального провадження, які обмежують право на недоторканність права власності, слід виокремити такі: </vt:lpstr>
      <vt:lpstr>Відповідно до частини 1 статті 159 КПК України, тимчасовий доступ до речей і документів -</vt:lpstr>
      <vt:lpstr>Застосування стороною кримінального провадження такого способу збирання доказів, як вилучення речей чи документів (частина 7 статті 163 КПК України), під час отримання доступу до речей і документів може бути здійснено у випадках, якщо:</vt:lpstr>
      <vt:lpstr>Наступною дією, проведення якої безпосередньо пов’язане з реалізацією засади недоторканності права власності, є застава.</vt:lpstr>
      <vt:lpstr>Презентация PowerPoint</vt:lpstr>
      <vt:lpstr>Тимчасово вилученими можуть бути:</vt:lpstr>
      <vt:lpstr>Відповідно до частини 2 статті 168 КПК України, тимчасове вилучення майна (тобто порушення недоторканності права власності) може відбуватися також під час таких слідчих (розшукових) дій, як обшук та огляд.  Аналіз положень чинного кримінального процесуального закону дає підстави вважати такими процесуальними діями також слідчий експеримент і призначення експертизи. </vt:lpstr>
      <vt:lpstr> Відповідно до частини 2 статті 93 КПК України, сторона обвинувачення здійснює збирання доказів, зокрема шляхом проведення негласних слідчих (розшукових) дій. Частиною 1 статті 252 КПК України визначено, що фіксація ходу та результатів цих дій має відповідати загальним правилам фіксації кримінального провадження.</vt:lpstr>
      <vt:lpstr>Презентация PowerPoint</vt:lpstr>
      <vt:lpstr>Негласною слідчою (розшуковою) дією, проведення якої безпосередньо пов’язане з реалізацією засади недоторканності права власності, є обстеження публічно недоступних місць, житла чи іншого володіння особи.</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Процесуальний порядок провадження процесуальних дій, що здійснюються на підставі вмотивованого судового рішення</dc:title>
  <dc:creator>Анастасия Коваль</dc:creator>
  <cp:lastModifiedBy>User</cp:lastModifiedBy>
  <cp:revision>23</cp:revision>
  <dcterms:created xsi:type="dcterms:W3CDTF">2017-07-03T16:41:29Z</dcterms:created>
  <dcterms:modified xsi:type="dcterms:W3CDTF">2018-10-19T00:05:42Z</dcterms:modified>
</cp:coreProperties>
</file>