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4409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9308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3792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74903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6234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8960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06024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9761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8170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2460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635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8154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2943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0126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424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738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0128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171D-E8D1-4A53-935B-F22BCC2F9CD4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4755-A654-4F07-A404-9CA54D2B6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53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120" y="1176010"/>
            <a:ext cx="9448800" cy="3946233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295" y="1540316"/>
            <a:ext cx="113299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899" y="2251226"/>
            <a:ext cx="10772777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2.1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Суб’єкти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провадження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процесуальних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дій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спрямованих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позбавлення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або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обмеження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права 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власності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4440" y="518160"/>
            <a:ext cx="10241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Розділ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2.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Реалізація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засади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недоторканності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права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власності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під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час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проведення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процесуальних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дій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підставі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вмотивованого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судового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рішення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just"/>
            <a:endParaRPr lang="uk-UA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9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977" y="540327"/>
            <a:ext cx="13052315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55" y="106680"/>
            <a:ext cx="11215256" cy="16002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факультативних учасників процесуальних дій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під час яких можливе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позбвалення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обмеження права власності, належать:</a:t>
            </a:r>
            <a:r>
              <a:rPr lang="ru-RU" sz="2400" dirty="0"/>
              <a:t/>
            </a:r>
            <a:br>
              <a:rPr lang="ru-RU" sz="2400" dirty="0"/>
            </a:b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1" y="1597430"/>
            <a:ext cx="11780520" cy="477289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1)</a:t>
            </a:r>
            <a:r>
              <a:rPr lang="uk-UA" sz="2000" b="1" dirty="0">
                <a:solidFill>
                  <a:srgbClr val="FFC000"/>
                </a:solidFill>
              </a:rPr>
              <a:t> </a:t>
            </a:r>
            <a:r>
              <a:rPr lang="uk-UA" sz="2000" dirty="0">
                <a:solidFill>
                  <a:srgbClr val="FFC000"/>
                </a:solidFill>
              </a:rPr>
              <a:t>працівники оперативних підрозділів</a:t>
            </a:r>
            <a:r>
              <a:rPr lang="uk-UA" sz="2000" dirty="0"/>
              <a:t>, для яких, відповідно до частини 3 статті 41 КПК України, доручення слідчого щодо проведення, зокрема, негласних слідчих (розшукових) дій є обов’язковими для виконання та які в разі проведення цієї дії безпосередньо слідчим (керівником органу досудового розслідування) сприяють йому в цьому;</a:t>
            </a:r>
            <a:endParaRPr lang="ru-RU" sz="2000" dirty="0"/>
          </a:p>
          <a:p>
            <a:r>
              <a:rPr lang="uk-UA" sz="2000" b="1" dirty="0" smtClean="0">
                <a:solidFill>
                  <a:srgbClr val="0070C0"/>
                </a:solidFill>
              </a:rPr>
              <a:t>2) </a:t>
            </a:r>
            <a:r>
              <a:rPr lang="uk-UA" sz="2000" dirty="0" smtClean="0">
                <a:solidFill>
                  <a:srgbClr val="FFC000"/>
                </a:solidFill>
              </a:rPr>
              <a:t>прокурор</a:t>
            </a:r>
            <a:r>
              <a:rPr lang="uk-UA" sz="2000" dirty="0"/>
              <a:t>, який, відповідно до частини 2 статті 36 КПК України, здійснює нагляд за додержанням законів під час проведення досудового розслідування у формі процесуального керівництва досудовим розслідуван­ням, чи керівник органу досудового розслідування (у разі проведення цієї негласної слідчої (розшукової) дії безпосередньо слідчим);</a:t>
            </a:r>
            <a:endParaRPr lang="ru-RU" sz="2000" dirty="0"/>
          </a:p>
          <a:p>
            <a:r>
              <a:rPr lang="uk-UA" sz="2000" b="1" dirty="0" smtClean="0">
                <a:solidFill>
                  <a:srgbClr val="0070C0"/>
                </a:solidFill>
              </a:rPr>
              <a:t>3) </a:t>
            </a:r>
            <a:r>
              <a:rPr lang="uk-UA" sz="2000" dirty="0"/>
              <a:t> </a:t>
            </a:r>
            <a:r>
              <a:rPr lang="uk-UA" sz="2000" dirty="0">
                <a:solidFill>
                  <a:srgbClr val="FFC000"/>
                </a:solidFill>
              </a:rPr>
              <a:t>спеціаліст</a:t>
            </a:r>
            <a:r>
              <a:rPr lang="uk-UA" sz="2000" dirty="0"/>
              <a:t> як особа, яка володіє спеціальними знаннями та навичками застосування технічних або інших засобів і може надавати консультації під час досудового розслідування та судового розгляду з питань, що потребують спеціальних знань і навичок;</a:t>
            </a:r>
            <a:endParaRPr lang="ru-RU" sz="2000" dirty="0"/>
          </a:p>
          <a:p>
            <a:r>
              <a:rPr lang="uk-UA" sz="2000" b="1" dirty="0" smtClean="0">
                <a:solidFill>
                  <a:srgbClr val="0070C0"/>
                </a:solidFill>
              </a:rPr>
              <a:t>4) </a:t>
            </a:r>
            <a:r>
              <a:rPr lang="uk-UA" sz="2000" dirty="0"/>
              <a:t> </a:t>
            </a:r>
            <a:r>
              <a:rPr lang="uk-UA" sz="2000" dirty="0">
                <a:solidFill>
                  <a:srgbClr val="FFC000"/>
                </a:solidFill>
              </a:rPr>
              <a:t>перекладач</a:t>
            </a:r>
            <a:r>
              <a:rPr lang="uk-UA" sz="2000" dirty="0"/>
              <a:t> (у разі необхідності перекладу документів, що містяться в кореспонденції);</a:t>
            </a:r>
            <a:endParaRPr lang="ru-RU" sz="2000" dirty="0"/>
          </a:p>
          <a:p>
            <a:r>
              <a:rPr lang="uk-UA" sz="2000" b="1" dirty="0" smtClean="0">
                <a:solidFill>
                  <a:srgbClr val="0070C0"/>
                </a:solidFill>
              </a:rPr>
              <a:t>5) </a:t>
            </a:r>
            <a:r>
              <a:rPr lang="uk-UA" sz="2000" dirty="0"/>
              <a:t> </a:t>
            </a:r>
            <a:r>
              <a:rPr lang="uk-UA" sz="2000" dirty="0">
                <a:solidFill>
                  <a:srgbClr val="FFC000"/>
                </a:solidFill>
              </a:rPr>
              <a:t>технічні працівники</a:t>
            </a:r>
            <a:r>
              <a:rPr lang="uk-UA" sz="2000" dirty="0"/>
              <a:t>, які, за необхідності, допомагають слідчому вилучати, завантажувати та перевозити до місця зберігання велику за обсягом кореспонденцію (наприклад, поштові контейнери) тощо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287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9" y="762000"/>
            <a:ext cx="10591791" cy="12954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КПК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</a:rPr>
              <a:t>Обов</a:t>
            </a:r>
            <a:r>
              <a:rPr lang="en-US" b="1" dirty="0" smtClean="0">
                <a:solidFill>
                  <a:schemeClr val="accent3"/>
                </a:solidFill>
              </a:rPr>
              <a:t>’</a:t>
            </a:r>
            <a:r>
              <a:rPr lang="ru-RU" b="1" dirty="0" smtClean="0">
                <a:solidFill>
                  <a:schemeClr val="accent3"/>
                </a:solidFill>
              </a:rPr>
              <a:t>язко</a:t>
            </a:r>
            <a:r>
              <a:rPr lang="uk-UA" b="1" dirty="0" smtClean="0">
                <a:solidFill>
                  <a:schemeClr val="accent3"/>
                </a:solidFill>
              </a:rPr>
              <a:t>ві</a:t>
            </a:r>
            <a:r>
              <a:rPr lang="uk-UA" dirty="0" smtClean="0">
                <a:solidFill>
                  <a:schemeClr val="accent3"/>
                </a:solidFill>
              </a:rPr>
              <a:t>	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09360" y="2229522"/>
            <a:ext cx="5105400" cy="8239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/>
                </a:solidFill>
              </a:rPr>
              <a:t>Факультативні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440" y="3337560"/>
            <a:ext cx="5486400" cy="280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Обов’язковими учасниками з-поміж них за будь-яких обставин є посадові особи, які власне проводять процесуальну дію та несуть повну відповідальність за її законність й обґрунтованість, а також інші особи, без участі яких провести процесуальну дію неможливо.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1280" y="3322320"/>
            <a:ext cx="530352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Щодо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факультативної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суб’єктів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то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залучають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проведенні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процесуальних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дій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розсуд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слідчого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клопотанням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заінтересованих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осіб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 них, </a:t>
            </a:r>
            <a:r>
              <a:rPr lang="ru-RU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зокрема</a:t>
            </a:r>
            <a:r>
              <a:rPr lang="ru-RU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належать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підозрюваний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потерпілий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свідок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спеціаліст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захисник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законний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представник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16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 першої групи учасників процесуальної дії входить, передусім, </a:t>
            </a:r>
            <a:r>
              <a:rPr lang="uk-UA" b="1" dirty="0">
                <a:solidFill>
                  <a:schemeClr val="accent3"/>
                </a:solidFill>
              </a:rPr>
              <a:t>слідчий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19512"/>
          <a:stretch>
            <a:fillRect/>
          </a:stretch>
        </p:blipFill>
        <p:spPr>
          <a:xfrm>
            <a:off x="7661564" y="951245"/>
            <a:ext cx="4225636" cy="4881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СЛІДЧИЙ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−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службова особа органу Національної поліції, органу безпеки, органу, що здійснює контроль за додержанням податкового законодавства, органу державного бюро розслідувань, 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Державної кримінально-виконавчої служби України, підрозділу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детективів, підрозділу внутрішнього контролю Національного антикорупційного бюро України, уповноважена в межах компетенції, передбаченої цим Кодексом, здійснювати досудове розслідування кримінальних правопорушень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38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91"/>
            <a:ext cx="7252854" cy="198812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 прокурора за дотриманням  </a:t>
            </a:r>
            <a:r>
              <a:rPr lang="uk-UA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засаДи</a:t>
            </a:r>
            <a:r>
              <a:rPr lang="uk-UA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недоторканності  права власності</a:t>
            </a:r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r="19524"/>
          <a:stretch>
            <a:fillRect/>
          </a:stretch>
        </p:blipFill>
        <p:spPr>
          <a:xfrm>
            <a:off x="7490013" y="751241"/>
            <a:ext cx="4494168" cy="4970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036618"/>
            <a:ext cx="6873240" cy="4182067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 роль у забезпеченні законності й обґрунтованості його рішень під час проведення дій, пов’язаних із позбавленням чи обмеженням права власності, належить нагляду прокурора у формі процесуального керівництва досудовим розслідуванням та судовому контролю, їх реалізація у кримінальному провадженні неминуче відбувається і під час вирішення питань, пов’язаних з обмеженням права власності.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 прокурора за дотриманням засади недоторканності права власності полягає, насамперед, у погодженні ним клопотання слідчого для проведення обшуку чи огляду.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4" y="0"/>
            <a:ext cx="9982201" cy="1856509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загальним правилом слідчі (розшукові) дії, пов’язані з обмеженням конституційних прав і свобод особи, зокрема обмеженням права власності особи, можуть бути проведені лише </a:t>
            </a:r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судового рішення.</a:t>
            </a:r>
            <a:endParaRPr lang="ru-RU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799" y="2147455"/>
            <a:ext cx="7807037" cy="4071229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 контроль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окрема функція суду, що полягає в розгляді судом скарг на дії та рішення органів досудового розслідування, а також у захисті конституційних прав громадян шляхом контролю й перевірки застосування заходів примусу, пов’язаних з обмеженням цих прав.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дозволу слідчим суддею на вчинення у кримінальному провадженні певних процесуальних дій є формою судового контролю, зокрема, за дотриманням засади недоторканності права власності, під час їх проведення. Тож доцільним є розгляд діяльності слідчого судді як суб’єкта провадження процесуальних дій, спрямованих на позбавлення або обмеження права власності.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805901" y="2399044"/>
            <a:ext cx="2942754" cy="381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574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120" y="751344"/>
            <a:ext cx="11018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/>
            <a:r>
              <a:rPr lang="uk-UA" sz="2400" dirty="0"/>
              <a:t>У разі якщо слідчий (прокурор) звертається до слідчого судді з клопотанням про проведення обшуку в житлі чи іншому володінні особи з метою виявлення знарядь злочину, речей і цінностей, здобутих злочинним шляхом, а також розшукуваної особи, статус цих предметів і факт перебування в розшуку відповідної особи має бути документально підтверджено.</a:t>
            </a:r>
            <a:endParaRPr lang="ru-RU" sz="2400" dirty="0"/>
          </a:p>
          <a:p>
            <a:endParaRPr lang="uk-UA" sz="2400" dirty="0" smtClean="0"/>
          </a:p>
          <a:p>
            <a:pPr indent="441325"/>
            <a:r>
              <a:rPr lang="uk-UA" sz="2400" b="1" dirty="0" smtClean="0">
                <a:solidFill>
                  <a:srgbClr val="00B0F0"/>
                </a:solidFill>
              </a:rPr>
              <a:t>З </a:t>
            </a:r>
            <a:r>
              <a:rPr lang="uk-UA" sz="2400" b="1" dirty="0">
                <a:solidFill>
                  <a:srgbClr val="00B0F0"/>
                </a:solidFill>
              </a:rPr>
              <a:t>огляду на це, розглядаючи клопотання слідчого, погоджене з прокурором, слідчий суддя також має перевірити:</a:t>
            </a:r>
            <a:endParaRPr lang="ru-RU" sz="2400" b="1" dirty="0">
              <a:solidFill>
                <a:srgbClr val="00B0F0"/>
              </a:solidFill>
            </a:endParaRPr>
          </a:p>
          <a:p>
            <a:r>
              <a:rPr lang="uk-UA" sz="2400" b="1" dirty="0">
                <a:solidFill>
                  <a:srgbClr val="FFC000"/>
                </a:solidFill>
              </a:rPr>
              <a:t>1)</a:t>
            </a:r>
            <a:r>
              <a:rPr lang="uk-UA" sz="2400" dirty="0">
                <a:solidFill>
                  <a:srgbClr val="FFC000"/>
                </a:solidFill>
              </a:rPr>
              <a:t> </a:t>
            </a:r>
            <a:r>
              <a:rPr lang="uk-UA" sz="2400" dirty="0"/>
              <a:t>чи є підстави, наведені в клопотанні, достатніми для проведення цієї слідчої (розшукової) дії;</a:t>
            </a:r>
            <a:endParaRPr lang="ru-RU" sz="2400" dirty="0"/>
          </a:p>
          <a:p>
            <a:r>
              <a:rPr lang="uk-UA" sz="2400" b="1" dirty="0">
                <a:solidFill>
                  <a:srgbClr val="FFC000"/>
                </a:solidFill>
              </a:rPr>
              <a:t>2)</a:t>
            </a:r>
            <a:r>
              <a:rPr lang="uk-UA" sz="2400" b="1" dirty="0"/>
              <a:t> </a:t>
            </a:r>
            <a:r>
              <a:rPr lang="uk-UA" sz="2400" dirty="0"/>
              <a:t>чи немає можливості отримати ту саму інформацію іншим шляхом, не пов’язаним з обмеженням конституційних прав та свобод особи;</a:t>
            </a:r>
            <a:endParaRPr lang="ru-RU" sz="2400" dirty="0"/>
          </a:p>
          <a:p>
            <a:r>
              <a:rPr lang="uk-UA" sz="2400" b="1" dirty="0">
                <a:solidFill>
                  <a:srgbClr val="FFC000"/>
                </a:solidFill>
              </a:rPr>
              <a:t>3)</a:t>
            </a:r>
            <a:r>
              <a:rPr lang="uk-UA" sz="2400" dirty="0"/>
              <a:t> чи мають значення для розслідування предмети й документи, про які йдеться у клопотанні.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387148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6280" y="687199"/>
            <a:ext cx="10271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uk-UA" sz="2800" dirty="0">
                <a:solidFill>
                  <a:schemeClr val="tx1">
                    <a:lumMod val="95000"/>
                  </a:schemeClr>
                </a:solidFill>
              </a:rPr>
              <a:t>В ухвалі слідчого судді про проведення обшуку, крім положень, зазначених у частині 2 </a:t>
            </a:r>
            <a:r>
              <a:rPr lang="uk-UA" sz="2800" dirty="0" err="1">
                <a:solidFill>
                  <a:schemeClr val="tx1">
                    <a:lumMod val="95000"/>
                  </a:schemeClr>
                </a:solidFill>
              </a:rPr>
              <a:t>ста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</a:rPr>
              <a:t>тті 235, частині 1 статті 372 КПК України, слід також указувати: дані про особу, яка внесла клопотання; точну адресу житла чи іншого володіння, якщо це автомобіль, то необхідно вказати його марку та державний реєстраційний номер; дані, на підставі яких суддя дійшов висновку про необхідність проведення обшуку в житлі чи іншому володінні конкретної особи.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2" descr="D:\фото\картинки\клипарт\готовые картинки\SU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50080"/>
            <a:ext cx="36331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39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166254"/>
            <a:ext cx="10647218" cy="1600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слідчого, прокурора, слідчого судді, до обов’язкових учасників обшуку чи огляду житла чи іншого володіння особи належать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поняті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766454"/>
            <a:ext cx="10758054" cy="4452231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обшуку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впізнання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залучення передбачена частиною 7 статті 223 КПК України, відповідно до якої обшук або огляд житла чи іншого володіння особи, обшук особи здійснюють за обов’язковою участю не менше двох понятих.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88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1520" y="1274356"/>
            <a:ext cx="10378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Обов’язковим учасником процесуальних дій, спрямованих на позбавлення або обмеження права власності, у певних випадках є </a:t>
            </a:r>
            <a:r>
              <a:rPr lang="uk-UA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інший працівник органу досудового розслідування</a:t>
            </a:r>
            <a:r>
              <a:rPr lang="uk-UA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endParaRPr lang="uk-UA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365125"/>
            <a:endParaRPr lang="uk-UA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365125"/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3606522"/>
            <a:ext cx="1059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>
              <a:tabLst>
                <a:tab pos="1706563" algn="l"/>
              </a:tabLst>
            </a:pPr>
            <a:r>
              <a:rPr lang="uk-UA" sz="2800" dirty="0"/>
              <a:t>До обов’язкових учасників такої процесуальної дії, як тимчасовий доступ до речей і документів, належить </a:t>
            </a:r>
            <a:r>
              <a:rPr lang="uk-UA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володілець речей або документів</a:t>
            </a:r>
            <a:r>
              <a:rPr lang="uk-UA" sz="2800" b="1" dirty="0"/>
              <a:t>, </a:t>
            </a:r>
            <a:r>
              <a:rPr lang="uk-UA" sz="2800" dirty="0"/>
              <a:t>зазначений в ухвалі слідчого судді, суду про тимчасовий доступ.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56413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176</TotalTime>
  <Words>441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 </vt:lpstr>
      <vt:lpstr>Коло суб’єктів, які беруть участь у проведенні будь-якої передбаченої КПК процесуальної дії, умовно поділяють на обов’язкових і факультативних .</vt:lpstr>
      <vt:lpstr>До першої групи учасників процесуальної дії входить, передусім, слідчий.</vt:lpstr>
      <vt:lpstr>Нагляд прокурора за дотриманням  засаДи недоторканності  права власності</vt:lpstr>
      <vt:lpstr>За загальним правилом слідчі (розшукові) дії, пов’язані з обмеженням конституційних прав і свобод особи, зокрема обмеженням права власності особи, можуть бути проведені лише на підставі судового рішення.</vt:lpstr>
      <vt:lpstr>Презентация PowerPoint</vt:lpstr>
      <vt:lpstr>Презентация PowerPoint</vt:lpstr>
      <vt:lpstr>  Крім слідчого, прокурора, слідчого судді, до обов’язкових учасників обшуку чи огляду житла чи іншого володіння особи належать поняті. </vt:lpstr>
      <vt:lpstr>Презентация PowerPoint</vt:lpstr>
      <vt:lpstr>Презентация PowerPoint</vt:lpstr>
      <vt:lpstr>До факультативних учасників процесуальних дій, під час яких можливе позбвалення або обмеження права власності, належать: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Home</dc:creator>
  <cp:lastModifiedBy>User</cp:lastModifiedBy>
  <cp:revision>17</cp:revision>
  <dcterms:created xsi:type="dcterms:W3CDTF">2017-06-03T10:12:52Z</dcterms:created>
  <dcterms:modified xsi:type="dcterms:W3CDTF">2018-10-19T00:13:49Z</dcterms:modified>
</cp:coreProperties>
</file>